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3" r:id="rId2"/>
    <p:sldId id="304" r:id="rId3"/>
    <p:sldId id="305"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301" r:id="rId47"/>
    <p:sldId id="299" r:id="rId48"/>
    <p:sldId id="300" r:id="rId49"/>
    <p:sldId id="302"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D6B67F-860B-4B8C-B475-26EACA8C20BB}"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15BF4-5786-42B3-AB34-FCAF5299531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6B67F-860B-4B8C-B475-26EACA8C20BB}"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15BF4-5786-42B3-AB34-FCAF5299531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6B67F-860B-4B8C-B475-26EACA8C20BB}"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15BF4-5786-42B3-AB34-FCAF5299531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1981200" cy="476250"/>
          </a:xfrm>
        </p:spPr>
        <p:txBody>
          <a:bodyPr/>
          <a:lstStyle>
            <a:lvl1pPr>
              <a:defRPr/>
            </a:lvl1pPr>
          </a:lstStyle>
          <a:p>
            <a:fld id="{14B3FC84-74EC-4E95-B283-E847291B511C}" type="datetime5">
              <a:rPr lang="en-US" altLang="en-US"/>
              <a:pPr/>
              <a:t>18-Apr-23</a:t>
            </a:fld>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1981200" cy="476250"/>
          </a:xfrm>
        </p:spPr>
        <p:txBody>
          <a:bodyPr/>
          <a:lstStyle>
            <a:lvl1pPr>
              <a:defRPr/>
            </a:lvl1pPr>
          </a:lstStyle>
          <a:p>
            <a:fld id="{B475E38A-AD20-412B-8AAC-5DB6BBA35B7B}" type="slidenum">
              <a:rPr lang="en-US" altLang="en-US"/>
              <a:pPr/>
              <a:t>‹#›</a:t>
            </a:fld>
            <a:endParaRPr lang="en-US" altLang="en-US"/>
          </a:p>
        </p:txBody>
      </p:sp>
    </p:spTree>
    <p:extLst>
      <p:ext uri="{BB962C8B-B14F-4D97-AF65-F5344CB8AC3E}">
        <p14:creationId xmlns:p14="http://schemas.microsoft.com/office/powerpoint/2010/main" xmlns="" val="2035912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6B67F-860B-4B8C-B475-26EACA8C20BB}"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15BF4-5786-42B3-AB34-FCAF5299531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6B67F-860B-4B8C-B475-26EACA8C20BB}"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15BF4-5786-42B3-AB34-FCAF5299531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D6B67F-860B-4B8C-B475-26EACA8C20BB}" type="datetimeFigureOut">
              <a:rPr lang="en-US" smtClean="0"/>
              <a:pPr/>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15BF4-5786-42B3-AB34-FCAF5299531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6B67F-860B-4B8C-B475-26EACA8C20BB}" type="datetimeFigureOut">
              <a:rPr lang="en-US" smtClean="0"/>
              <a:pPr/>
              <a:t>4/18/2023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815BF4-5786-42B3-AB34-FCAF5299531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6B67F-860B-4B8C-B475-26EACA8C20BB}" type="datetimeFigureOut">
              <a:rPr lang="en-US" smtClean="0"/>
              <a:pPr/>
              <a:t>4/18/2023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815BF4-5786-42B3-AB34-FCAF5299531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6B67F-860B-4B8C-B475-26EACA8C20BB}" type="datetimeFigureOut">
              <a:rPr lang="en-US" smtClean="0"/>
              <a:pPr/>
              <a:t>4/18/2023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815BF4-5786-42B3-AB34-FCAF529953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6B67F-860B-4B8C-B475-26EACA8C20BB}" type="datetimeFigureOut">
              <a:rPr lang="en-US" smtClean="0"/>
              <a:pPr/>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15BF4-5786-42B3-AB34-FCAF52995319}"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F4D6B67F-860B-4B8C-B475-26EACA8C20BB}" type="datetimeFigureOut">
              <a:rPr lang="en-US" smtClean="0"/>
              <a:pPr/>
              <a:t>4/18/2023</a:t>
            </a:fld>
            <a:endParaRPr lang="en-US"/>
          </a:p>
        </p:txBody>
      </p:sp>
      <p:sp>
        <p:nvSpPr>
          <p:cNvPr id="9" name="Slide Number Placeholder 8"/>
          <p:cNvSpPr>
            <a:spLocks noGrp="1"/>
          </p:cNvSpPr>
          <p:nvPr>
            <p:ph type="sldNum" sz="quarter" idx="11"/>
          </p:nvPr>
        </p:nvSpPr>
        <p:spPr/>
        <p:txBody>
          <a:bodyPr/>
          <a:lstStyle/>
          <a:p>
            <a:fld id="{B4815BF4-5786-42B3-AB34-FCAF52995319}"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4815BF4-5786-42B3-AB34-FCAF52995319}"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F4D6B67F-860B-4B8C-B475-26EACA8C20BB}" type="datetimeFigureOut">
              <a:rPr lang="en-US" smtClean="0"/>
              <a:pPr/>
              <a:t>4/18/2023</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dentalmaterials.com/"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304800"/>
            <a:ext cx="6477000" cy="1828800"/>
          </a:xfrm>
        </p:spPr>
        <p:txBody>
          <a:bodyPr/>
          <a:lstStyle/>
          <a:p>
            <a:pPr algn="ctr" eaLnBrk="1" hangingPunct="1">
              <a:defRPr/>
            </a:pPr>
            <a:r>
              <a:rPr lang="en-US" sz="4800" dirty="0" err="1"/>
              <a:t>Rungta</a:t>
            </a:r>
            <a:r>
              <a:rPr lang="en-US" sz="4800" dirty="0"/>
              <a:t> college of dental sciences and research</a:t>
            </a:r>
            <a:endParaRPr lang="en-IN" sz="4800" dirty="0"/>
          </a:p>
        </p:txBody>
      </p:sp>
      <p:sp>
        <p:nvSpPr>
          <p:cNvPr id="9219" name="Subtitle 2"/>
          <p:cNvSpPr>
            <a:spLocks noGrp="1"/>
          </p:cNvSpPr>
          <p:nvPr>
            <p:ph type="subTitle" idx="1"/>
          </p:nvPr>
        </p:nvSpPr>
        <p:spPr>
          <a:xfrm>
            <a:off x="457200" y="2895600"/>
            <a:ext cx="8458200" cy="2667000"/>
          </a:xfrm>
        </p:spPr>
        <p:txBody>
          <a:bodyPr/>
          <a:lstStyle/>
          <a:p>
            <a:pPr algn="ctr" eaLnBrk="1" hangingPunct="1"/>
            <a:r>
              <a:rPr lang="en-US" altLang="en-US" sz="4000" dirty="0" smtClean="0">
                <a:solidFill>
                  <a:schemeClr val="tx1"/>
                </a:solidFill>
                <a:latin typeface="+mj-lt"/>
              </a:rPr>
              <a:t>Recent advances of </a:t>
            </a:r>
            <a:r>
              <a:rPr lang="en-US" altLang="en-US" sz="4000" i="1" dirty="0" smtClean="0">
                <a:solidFill>
                  <a:schemeClr val="tx1"/>
                </a:solidFill>
                <a:latin typeface="+mj-lt"/>
              </a:rPr>
              <a:t>Glass ionomer cement</a:t>
            </a:r>
            <a:endParaRPr lang="en-US" altLang="en-US" sz="4000" u="sng" dirty="0" smtClean="0">
              <a:solidFill>
                <a:schemeClr val="tx1"/>
              </a:solidFill>
              <a:latin typeface="+mj-lt"/>
            </a:endParaRPr>
          </a:p>
          <a:p>
            <a:pPr algn="ctr" eaLnBrk="1" hangingPunct="1"/>
            <a:r>
              <a:rPr lang="en-US" altLang="en-US" sz="3200" u="sng" dirty="0" smtClean="0">
                <a:solidFill>
                  <a:schemeClr val="tx1"/>
                </a:solidFill>
              </a:rPr>
              <a:t>DEPARTMENT OF CONSERVATIVE DENTISTRY AND ENDODONTICS</a:t>
            </a:r>
            <a:endParaRPr lang="en-IN" altLang="en-US" sz="3200" u="sng" dirty="0" smtClean="0">
              <a:solidFill>
                <a:schemeClr val="tx1"/>
              </a:solidFill>
            </a:endParaRPr>
          </a:p>
        </p:txBody>
      </p:sp>
      <p:pic>
        <p:nvPicPr>
          <p:cNvPr id="9220"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152400"/>
            <a:ext cx="1843088" cy="180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73848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7F2588B-3865-4B92-8A40-38D10FD40E35}" type="datetime5">
              <a:rPr lang="en-US" altLang="en-US"/>
              <a:pPr/>
              <a:t>18-Apr-23</a:t>
            </a:fld>
            <a:endParaRPr lang="en-US" altLang="en-US"/>
          </a:p>
        </p:txBody>
      </p:sp>
      <p:sp>
        <p:nvSpPr>
          <p:cNvPr id="6" name="Slide Number Placeholder 5"/>
          <p:cNvSpPr>
            <a:spLocks noGrp="1"/>
          </p:cNvSpPr>
          <p:nvPr>
            <p:ph type="sldNum" sz="quarter" idx="12"/>
          </p:nvPr>
        </p:nvSpPr>
        <p:spPr/>
        <p:txBody>
          <a:bodyPr/>
          <a:lstStyle/>
          <a:p>
            <a:fld id="{AF83656E-721E-4DCD-80C0-AC8478E2F6FE}" type="slidenum">
              <a:rPr lang="en-US" altLang="en-US"/>
              <a:pPr/>
              <a:t>10</a:t>
            </a:fld>
            <a:endParaRPr lang="en-US" altLang="en-US"/>
          </a:p>
        </p:txBody>
      </p:sp>
      <p:sp>
        <p:nvSpPr>
          <p:cNvPr id="108546" name="Rectangle 2"/>
          <p:cNvSpPr>
            <a:spLocks noGrp="1" noChangeArrowheads="1"/>
          </p:cNvSpPr>
          <p:nvPr>
            <p:ph type="title"/>
          </p:nvPr>
        </p:nvSpPr>
        <p:spPr/>
        <p:txBody>
          <a:bodyPr/>
          <a:lstStyle/>
          <a:p>
            <a:r>
              <a:rPr lang="en-US" altLang="en-US"/>
              <a:t>Clinical considerations </a:t>
            </a:r>
          </a:p>
        </p:txBody>
      </p:sp>
      <p:sp>
        <p:nvSpPr>
          <p:cNvPr id="108547" name="Rectangle 3"/>
          <p:cNvSpPr>
            <a:spLocks noGrp="1" noChangeArrowheads="1"/>
          </p:cNvSpPr>
          <p:nvPr>
            <p:ph type="body" idx="1"/>
          </p:nvPr>
        </p:nvSpPr>
        <p:spPr/>
        <p:txBody>
          <a:bodyPr/>
          <a:lstStyle/>
          <a:p>
            <a:r>
              <a:rPr lang="en-US" altLang="en-US" sz="2600"/>
              <a:t>Presence of metal fillers – made the material radio opaque and grayish in color.</a:t>
            </a:r>
          </a:p>
          <a:p>
            <a:r>
              <a:rPr lang="en-US" altLang="en-US" sz="2600"/>
              <a:t>exhibit frequent fracture when used for class II restorations.</a:t>
            </a:r>
          </a:p>
          <a:p>
            <a:r>
              <a:rPr lang="en-US" altLang="en-US" sz="2600"/>
              <a:t>These cements harden rapidly</a:t>
            </a:r>
          </a:p>
          <a:p>
            <a:r>
              <a:rPr lang="en-US" altLang="en-US" sz="2600"/>
              <a:t>Low fracture toughness and brittle nature </a:t>
            </a:r>
          </a:p>
          <a:p>
            <a:r>
              <a:rPr lang="en-US" altLang="en-US" sz="2600"/>
              <a:t>Not to be used where the cement will constitute greater than 40% if the total core build up.</a:t>
            </a:r>
          </a:p>
        </p:txBody>
      </p:sp>
    </p:spTree>
    <p:extLst>
      <p:ext uri="{BB962C8B-B14F-4D97-AF65-F5344CB8AC3E}">
        <p14:creationId xmlns:p14="http://schemas.microsoft.com/office/powerpoint/2010/main" xmlns="" val="3524154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3480B6-B4BF-4F9F-B323-12885C96FEC9}" type="datetime5">
              <a:rPr lang="en-US" altLang="en-US"/>
              <a:pPr/>
              <a:t>18-Apr-23</a:t>
            </a:fld>
            <a:endParaRPr lang="en-US" altLang="en-US"/>
          </a:p>
        </p:txBody>
      </p:sp>
      <p:sp>
        <p:nvSpPr>
          <p:cNvPr id="5" name="Slide Number Placeholder 4"/>
          <p:cNvSpPr>
            <a:spLocks noGrp="1"/>
          </p:cNvSpPr>
          <p:nvPr>
            <p:ph type="sldNum" sz="quarter" idx="12"/>
          </p:nvPr>
        </p:nvSpPr>
        <p:spPr/>
        <p:txBody>
          <a:bodyPr/>
          <a:lstStyle/>
          <a:p>
            <a:fld id="{9C1F2F64-512A-4944-A016-6F986FEE9862}" type="slidenum">
              <a:rPr lang="en-US" altLang="en-US"/>
              <a:pPr/>
              <a:t>11</a:t>
            </a:fld>
            <a:endParaRPr lang="en-US" altLang="en-US"/>
          </a:p>
        </p:txBody>
      </p:sp>
      <p:sp>
        <p:nvSpPr>
          <p:cNvPr id="21506" name="Rectangle 2"/>
          <p:cNvSpPr>
            <a:spLocks noGrp="1" noChangeArrowheads="1"/>
          </p:cNvSpPr>
          <p:nvPr>
            <p:ph type="title"/>
          </p:nvPr>
        </p:nvSpPr>
        <p:spPr>
          <a:xfrm>
            <a:off x="609600" y="2590800"/>
            <a:ext cx="7772400" cy="1143000"/>
          </a:xfrm>
        </p:spPr>
        <p:txBody>
          <a:bodyPr/>
          <a:lstStyle/>
          <a:p>
            <a:r>
              <a:rPr lang="en-US" altLang="en-US" sz="3400"/>
              <a:t>RESIN MODIFIED GIC </a:t>
            </a:r>
            <a:br>
              <a:rPr lang="en-US" altLang="en-US" sz="3400"/>
            </a:br>
            <a:r>
              <a:rPr lang="en-US" altLang="en-US" sz="3400"/>
              <a:t>(Vitremer, 3M- ESPE)	</a:t>
            </a:r>
          </a:p>
        </p:txBody>
      </p:sp>
    </p:spTree>
    <p:extLst>
      <p:ext uri="{BB962C8B-B14F-4D97-AF65-F5344CB8AC3E}">
        <p14:creationId xmlns:p14="http://schemas.microsoft.com/office/powerpoint/2010/main" xmlns="" val="55857694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fld id="{13F89560-C2F8-488A-AD65-849693613542}" type="datetime5">
              <a:rPr lang="en-US" altLang="en-US"/>
              <a:pPr/>
              <a:t>18-Apr-23</a:t>
            </a:fld>
            <a:endParaRPr lang="en-US" altLang="en-US"/>
          </a:p>
        </p:txBody>
      </p:sp>
      <p:sp>
        <p:nvSpPr>
          <p:cNvPr id="5" name="Slide Number Placeholder 5"/>
          <p:cNvSpPr>
            <a:spLocks noGrp="1"/>
          </p:cNvSpPr>
          <p:nvPr>
            <p:ph type="sldNum" sz="quarter" idx="12"/>
          </p:nvPr>
        </p:nvSpPr>
        <p:spPr/>
        <p:txBody>
          <a:bodyPr/>
          <a:lstStyle/>
          <a:p>
            <a:fld id="{EA464079-CA3F-40C1-8C80-A9EFCA3A0355}" type="slidenum">
              <a:rPr lang="en-US" altLang="en-US"/>
              <a:pPr/>
              <a:t>12</a:t>
            </a:fld>
            <a:endParaRPr lang="en-US" altLang="en-US"/>
          </a:p>
        </p:txBody>
      </p:sp>
      <p:sp>
        <p:nvSpPr>
          <p:cNvPr id="93187" name="Rectangle 3"/>
          <p:cNvSpPr>
            <a:spLocks noGrp="1" noChangeArrowheads="1"/>
          </p:cNvSpPr>
          <p:nvPr>
            <p:ph type="body" idx="1"/>
          </p:nvPr>
        </p:nvSpPr>
        <p:spPr/>
        <p:txBody>
          <a:bodyPr/>
          <a:lstStyle/>
          <a:p>
            <a:pPr>
              <a:lnSpc>
                <a:spcPct val="90000"/>
              </a:lnSpc>
            </a:pPr>
            <a:r>
              <a:rPr lang="en-US" altLang="en-US"/>
              <a:t>Polymerizable functional groups are added to fasten the setting reaction when activated by light or chemicals. This is done to overcome 2 inherent draw backs of conventional GIC – moisture sensitivity, low early strength</a:t>
            </a:r>
          </a:p>
        </p:txBody>
      </p:sp>
    </p:spTree>
    <p:extLst>
      <p:ext uri="{BB962C8B-B14F-4D97-AF65-F5344CB8AC3E}">
        <p14:creationId xmlns:p14="http://schemas.microsoft.com/office/powerpoint/2010/main" xmlns="" val="2827538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fld id="{5B732F4E-6580-4143-A69F-83F6C260C7ED}" type="datetime5">
              <a:rPr lang="en-US" altLang="en-US"/>
              <a:pPr/>
              <a:t>18-Apr-23</a:t>
            </a:fld>
            <a:endParaRPr lang="en-US" altLang="en-US"/>
          </a:p>
        </p:txBody>
      </p:sp>
      <p:sp>
        <p:nvSpPr>
          <p:cNvPr id="5" name="Slide Number Placeholder 5"/>
          <p:cNvSpPr>
            <a:spLocks noGrp="1"/>
          </p:cNvSpPr>
          <p:nvPr>
            <p:ph type="sldNum" sz="quarter" idx="12"/>
          </p:nvPr>
        </p:nvSpPr>
        <p:spPr/>
        <p:txBody>
          <a:bodyPr/>
          <a:lstStyle/>
          <a:p>
            <a:fld id="{8AB4B04F-34C9-4B56-BF48-CFEED673E6FD}" type="slidenum">
              <a:rPr lang="en-US" altLang="en-US"/>
              <a:pPr/>
              <a:t>13</a:t>
            </a:fld>
            <a:endParaRPr lang="en-US" altLang="en-US"/>
          </a:p>
        </p:txBody>
      </p:sp>
      <p:sp>
        <p:nvSpPr>
          <p:cNvPr id="202755" name="Rectangle 3"/>
          <p:cNvSpPr>
            <a:spLocks noGrp="1" noChangeArrowheads="1"/>
          </p:cNvSpPr>
          <p:nvPr>
            <p:ph type="body" idx="1"/>
          </p:nvPr>
        </p:nvSpPr>
        <p:spPr/>
        <p:txBody>
          <a:bodyPr/>
          <a:lstStyle/>
          <a:p>
            <a:r>
              <a:rPr lang="en-US" altLang="en-US"/>
              <a:t>Used as – liners, fissure sealants, bases, core build ups, restorations, adhesives for orthodontic brackets, repair materials for damaged amalgam core or cusps and retrograde root-filling materials.</a:t>
            </a:r>
          </a:p>
          <a:p>
            <a:r>
              <a:rPr lang="en-US" altLang="en-US"/>
              <a:t>Recommended for Class V, Class II restorations in primary teeth.</a:t>
            </a:r>
          </a:p>
          <a:p>
            <a:endParaRPr lang="en-US" altLang="en-US"/>
          </a:p>
        </p:txBody>
      </p:sp>
    </p:spTree>
    <p:extLst>
      <p:ext uri="{BB962C8B-B14F-4D97-AF65-F5344CB8AC3E}">
        <p14:creationId xmlns:p14="http://schemas.microsoft.com/office/powerpoint/2010/main" xmlns="" val="1971248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A84C09A-DD6D-4C89-A696-96EA9C316179}" type="datetime5">
              <a:rPr lang="en-US" altLang="en-US"/>
              <a:pPr/>
              <a:t>18-Apr-23</a:t>
            </a:fld>
            <a:endParaRPr lang="en-US" altLang="en-US"/>
          </a:p>
        </p:txBody>
      </p:sp>
      <p:sp>
        <p:nvSpPr>
          <p:cNvPr id="6" name="Slide Number Placeholder 5"/>
          <p:cNvSpPr>
            <a:spLocks noGrp="1"/>
          </p:cNvSpPr>
          <p:nvPr>
            <p:ph type="sldNum" sz="quarter" idx="12"/>
          </p:nvPr>
        </p:nvSpPr>
        <p:spPr/>
        <p:txBody>
          <a:bodyPr/>
          <a:lstStyle/>
          <a:p>
            <a:fld id="{CD3D47DD-7900-4826-96BB-EF722A4CAA8E}" type="slidenum">
              <a:rPr lang="en-US" altLang="en-US"/>
              <a:pPr/>
              <a:t>14</a:t>
            </a:fld>
            <a:endParaRPr lang="en-US" altLang="en-US"/>
          </a:p>
        </p:txBody>
      </p:sp>
      <p:sp>
        <p:nvSpPr>
          <p:cNvPr id="94210" name="Rectangle 2"/>
          <p:cNvSpPr>
            <a:spLocks noGrp="1" noChangeArrowheads="1"/>
          </p:cNvSpPr>
          <p:nvPr>
            <p:ph type="title"/>
          </p:nvPr>
        </p:nvSpPr>
        <p:spPr/>
        <p:txBody>
          <a:bodyPr/>
          <a:lstStyle/>
          <a:p>
            <a:r>
              <a:rPr lang="en-US" altLang="en-US"/>
              <a:t>Composition</a:t>
            </a:r>
          </a:p>
        </p:txBody>
      </p:sp>
      <p:sp>
        <p:nvSpPr>
          <p:cNvPr id="94211" name="Rectangle 3"/>
          <p:cNvSpPr>
            <a:spLocks noGrp="1" noChangeArrowheads="1"/>
          </p:cNvSpPr>
          <p:nvPr>
            <p:ph type="body" idx="1"/>
          </p:nvPr>
        </p:nvSpPr>
        <p:spPr/>
        <p:txBody>
          <a:bodyPr/>
          <a:lstStyle/>
          <a:p>
            <a:pPr>
              <a:lnSpc>
                <a:spcPct val="90000"/>
              </a:lnSpc>
              <a:buFont typeface="Wingdings" pitchFamily="2" charset="2"/>
              <a:buNone/>
            </a:pPr>
            <a:r>
              <a:rPr lang="en-US" altLang="en-US" sz="2900"/>
              <a:t>Powder- </a:t>
            </a:r>
            <a:r>
              <a:rPr lang="en-US" altLang="en-US" sz="2500"/>
              <a:t>   </a:t>
            </a:r>
          </a:p>
          <a:p>
            <a:pPr>
              <a:lnSpc>
                <a:spcPct val="90000"/>
              </a:lnSpc>
              <a:buFont typeface="Wingdings" pitchFamily="2" charset="2"/>
              <a:buNone/>
            </a:pPr>
            <a:r>
              <a:rPr lang="en-US" altLang="en-US" sz="2500"/>
              <a:t>Ion leachable fluroaluminosilicate glass particles.</a:t>
            </a:r>
          </a:p>
          <a:p>
            <a:pPr>
              <a:lnSpc>
                <a:spcPct val="90000"/>
              </a:lnSpc>
              <a:buFont typeface="Wingdings" pitchFamily="2" charset="2"/>
              <a:buNone/>
            </a:pPr>
            <a:r>
              <a:rPr lang="en-US" altLang="en-US" sz="2500"/>
              <a:t>initiators for light curing and or chemical curing </a:t>
            </a:r>
          </a:p>
          <a:p>
            <a:pPr>
              <a:lnSpc>
                <a:spcPct val="90000"/>
              </a:lnSpc>
              <a:buFont typeface="Wingdings" pitchFamily="2" charset="2"/>
              <a:buNone/>
            </a:pPr>
            <a:r>
              <a:rPr lang="en-US" altLang="en-US" sz="3300"/>
              <a:t>Liquid- </a:t>
            </a:r>
          </a:p>
          <a:p>
            <a:pPr>
              <a:lnSpc>
                <a:spcPct val="90000"/>
              </a:lnSpc>
            </a:pPr>
            <a:r>
              <a:rPr lang="en-US" altLang="en-US" sz="2500"/>
              <a:t>water</a:t>
            </a:r>
          </a:p>
          <a:p>
            <a:pPr>
              <a:lnSpc>
                <a:spcPct val="90000"/>
              </a:lnSpc>
            </a:pPr>
            <a:r>
              <a:rPr lang="en-US" altLang="en-US" sz="2500"/>
              <a:t>polyacrylic acid or polyacrlic acid modified with methacrylate and hydroxyethylmethacrylate (HEMA) monomers.</a:t>
            </a:r>
          </a:p>
        </p:txBody>
      </p:sp>
    </p:spTree>
    <p:extLst>
      <p:ext uri="{BB962C8B-B14F-4D97-AF65-F5344CB8AC3E}">
        <p14:creationId xmlns:p14="http://schemas.microsoft.com/office/powerpoint/2010/main" xmlns="" val="26447664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fld id="{D1FB29D3-D1E2-48D5-A3F2-7F420370EB88}" type="datetime5">
              <a:rPr lang="en-US" altLang="en-US"/>
              <a:pPr/>
              <a:t>18-Apr-23</a:t>
            </a:fld>
            <a:endParaRPr lang="en-US" altLang="en-US"/>
          </a:p>
        </p:txBody>
      </p:sp>
      <p:sp>
        <p:nvSpPr>
          <p:cNvPr id="5" name="Slide Number Placeholder 5"/>
          <p:cNvSpPr>
            <a:spLocks noGrp="1"/>
          </p:cNvSpPr>
          <p:nvPr>
            <p:ph type="sldNum" sz="quarter" idx="12"/>
          </p:nvPr>
        </p:nvSpPr>
        <p:spPr/>
        <p:txBody>
          <a:bodyPr/>
          <a:lstStyle/>
          <a:p>
            <a:fld id="{77878FE3-27D7-42F8-B9F8-E09F550D2A37}" type="slidenum">
              <a:rPr lang="en-US" altLang="en-US"/>
              <a:pPr/>
              <a:t>15</a:t>
            </a:fld>
            <a:endParaRPr lang="en-US" altLang="en-US"/>
          </a:p>
        </p:txBody>
      </p:sp>
      <p:pic>
        <p:nvPicPr>
          <p:cNvPr id="161795" name="Picture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519238" y="1979613"/>
            <a:ext cx="6094412" cy="3813175"/>
          </a:xfrm>
          <a:noFill/>
          <a:ln/>
        </p:spPr>
      </p:pic>
    </p:spTree>
    <p:extLst>
      <p:ext uri="{BB962C8B-B14F-4D97-AF65-F5344CB8AC3E}">
        <p14:creationId xmlns:p14="http://schemas.microsoft.com/office/powerpoint/2010/main" xmlns="" val="2725067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F288DEF-DB75-4E11-9487-993C081B3CA8}" type="datetime5">
              <a:rPr lang="en-US" altLang="en-US"/>
              <a:pPr/>
              <a:t>18-Apr-23</a:t>
            </a:fld>
            <a:endParaRPr lang="en-US" altLang="en-US"/>
          </a:p>
        </p:txBody>
      </p:sp>
      <p:sp>
        <p:nvSpPr>
          <p:cNvPr id="6" name="Slide Number Placeholder 5"/>
          <p:cNvSpPr>
            <a:spLocks noGrp="1"/>
          </p:cNvSpPr>
          <p:nvPr>
            <p:ph type="sldNum" sz="quarter" idx="12"/>
          </p:nvPr>
        </p:nvSpPr>
        <p:spPr/>
        <p:txBody>
          <a:bodyPr/>
          <a:lstStyle/>
          <a:p>
            <a:fld id="{F9F072E3-02E7-4BF7-BD0E-BAF2CE6EC301}" type="slidenum">
              <a:rPr lang="en-US" altLang="en-US"/>
              <a:pPr/>
              <a:t>16</a:t>
            </a:fld>
            <a:endParaRPr lang="en-US" altLang="en-US"/>
          </a:p>
        </p:txBody>
      </p:sp>
      <p:sp>
        <p:nvSpPr>
          <p:cNvPr id="162818" name="Rectangle 2"/>
          <p:cNvSpPr>
            <a:spLocks noGrp="1" noChangeArrowheads="1"/>
          </p:cNvSpPr>
          <p:nvPr>
            <p:ph type="title"/>
          </p:nvPr>
        </p:nvSpPr>
        <p:spPr/>
        <p:txBody>
          <a:bodyPr/>
          <a:lstStyle/>
          <a:p>
            <a:r>
              <a:rPr lang="en-US" altLang="en-US"/>
              <a:t>RMGIC structure</a:t>
            </a:r>
          </a:p>
        </p:txBody>
      </p:sp>
      <p:pic>
        <p:nvPicPr>
          <p:cNvPr id="162819" name="Picture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690688" y="2044700"/>
            <a:ext cx="5751512" cy="3683000"/>
          </a:xfrm>
          <a:noFill/>
          <a:ln/>
        </p:spPr>
      </p:pic>
    </p:spTree>
    <p:extLst>
      <p:ext uri="{BB962C8B-B14F-4D97-AF65-F5344CB8AC3E}">
        <p14:creationId xmlns:p14="http://schemas.microsoft.com/office/powerpoint/2010/main" xmlns="" val="22806373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298E7A7-2688-40CC-90D3-6254DE845736}" type="datetime5">
              <a:rPr lang="en-US" altLang="en-US"/>
              <a:pPr/>
              <a:t>18-Apr-23</a:t>
            </a:fld>
            <a:endParaRPr lang="en-US" altLang="en-US"/>
          </a:p>
        </p:txBody>
      </p:sp>
      <p:sp>
        <p:nvSpPr>
          <p:cNvPr id="6" name="Slide Number Placeholder 5"/>
          <p:cNvSpPr>
            <a:spLocks noGrp="1"/>
          </p:cNvSpPr>
          <p:nvPr>
            <p:ph type="sldNum" sz="quarter" idx="12"/>
          </p:nvPr>
        </p:nvSpPr>
        <p:spPr/>
        <p:txBody>
          <a:bodyPr/>
          <a:lstStyle/>
          <a:p>
            <a:fld id="{7BFA4EBE-FD8B-48DC-AA76-52EED9B67CC6}" type="slidenum">
              <a:rPr lang="en-US" altLang="en-US"/>
              <a:pPr/>
              <a:t>17</a:t>
            </a:fld>
            <a:endParaRPr lang="en-US" altLang="en-US"/>
          </a:p>
        </p:txBody>
      </p:sp>
      <p:sp>
        <p:nvSpPr>
          <p:cNvPr id="168962" name="Rectangle 2"/>
          <p:cNvSpPr>
            <a:spLocks noGrp="1" noChangeArrowheads="1"/>
          </p:cNvSpPr>
          <p:nvPr>
            <p:ph type="title"/>
          </p:nvPr>
        </p:nvSpPr>
        <p:spPr/>
        <p:txBody>
          <a:bodyPr/>
          <a:lstStyle/>
          <a:p>
            <a:r>
              <a:rPr lang="en-US" altLang="en-US"/>
              <a:t>RMGIC</a:t>
            </a:r>
          </a:p>
        </p:txBody>
      </p:sp>
      <p:pic>
        <p:nvPicPr>
          <p:cNvPr id="168963" name="Picture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238250" y="1752600"/>
            <a:ext cx="6657975" cy="4267200"/>
          </a:xfrm>
          <a:noFill/>
          <a:ln/>
        </p:spPr>
      </p:pic>
    </p:spTree>
    <p:extLst>
      <p:ext uri="{BB962C8B-B14F-4D97-AF65-F5344CB8AC3E}">
        <p14:creationId xmlns:p14="http://schemas.microsoft.com/office/powerpoint/2010/main" xmlns="" val="22534809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221D290-1F09-4743-8C97-6548E3CCC351}" type="datetime5">
              <a:rPr lang="en-US" altLang="en-US"/>
              <a:pPr/>
              <a:t>18-Apr-23</a:t>
            </a:fld>
            <a:endParaRPr lang="en-US" altLang="en-US"/>
          </a:p>
        </p:txBody>
      </p:sp>
      <p:sp>
        <p:nvSpPr>
          <p:cNvPr id="6" name="Slide Number Placeholder 5"/>
          <p:cNvSpPr>
            <a:spLocks noGrp="1"/>
          </p:cNvSpPr>
          <p:nvPr>
            <p:ph type="sldNum" sz="quarter" idx="12"/>
          </p:nvPr>
        </p:nvSpPr>
        <p:spPr/>
        <p:txBody>
          <a:bodyPr/>
          <a:lstStyle/>
          <a:p>
            <a:fld id="{A8ADDC3B-9449-4557-B2D5-3815DBEC6323}" type="slidenum">
              <a:rPr lang="en-US" altLang="en-US"/>
              <a:pPr/>
              <a:t>18</a:t>
            </a:fld>
            <a:endParaRPr lang="en-US" altLang="en-US"/>
          </a:p>
        </p:txBody>
      </p:sp>
      <p:sp>
        <p:nvSpPr>
          <p:cNvPr id="169986" name="Rectangle 2"/>
          <p:cNvSpPr>
            <a:spLocks noGrp="1" noChangeArrowheads="1"/>
          </p:cNvSpPr>
          <p:nvPr>
            <p:ph type="title"/>
          </p:nvPr>
        </p:nvSpPr>
        <p:spPr/>
        <p:txBody>
          <a:bodyPr/>
          <a:lstStyle/>
          <a:p>
            <a:r>
              <a:rPr lang="en-US" altLang="en-US"/>
              <a:t>RMGIC setting</a:t>
            </a:r>
          </a:p>
        </p:txBody>
      </p:sp>
      <p:pic>
        <p:nvPicPr>
          <p:cNvPr id="169987" name="Picture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174750" y="1752600"/>
            <a:ext cx="6783388" cy="4267200"/>
          </a:xfrm>
          <a:noFill/>
          <a:ln/>
        </p:spPr>
      </p:pic>
    </p:spTree>
    <p:extLst>
      <p:ext uri="{BB962C8B-B14F-4D97-AF65-F5344CB8AC3E}">
        <p14:creationId xmlns:p14="http://schemas.microsoft.com/office/powerpoint/2010/main" xmlns="" val="14447290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BC96915-704C-4E8C-93C9-66A74C283381}" type="datetime5">
              <a:rPr lang="en-US" altLang="en-US"/>
              <a:pPr/>
              <a:t>18-Apr-23</a:t>
            </a:fld>
            <a:endParaRPr lang="en-US" altLang="en-US"/>
          </a:p>
        </p:txBody>
      </p:sp>
      <p:sp>
        <p:nvSpPr>
          <p:cNvPr id="6" name="Slide Number Placeholder 5"/>
          <p:cNvSpPr>
            <a:spLocks noGrp="1"/>
          </p:cNvSpPr>
          <p:nvPr>
            <p:ph type="sldNum" sz="quarter" idx="12"/>
          </p:nvPr>
        </p:nvSpPr>
        <p:spPr/>
        <p:txBody>
          <a:bodyPr/>
          <a:lstStyle/>
          <a:p>
            <a:fld id="{7CF6EAD9-8E72-4D71-9673-B905B6AE54EA}" type="slidenum">
              <a:rPr lang="en-US" altLang="en-US"/>
              <a:pPr/>
              <a:t>19</a:t>
            </a:fld>
            <a:endParaRPr lang="en-US" altLang="en-US"/>
          </a:p>
        </p:txBody>
      </p:sp>
      <p:sp>
        <p:nvSpPr>
          <p:cNvPr id="99330" name="Rectangle 2"/>
          <p:cNvSpPr>
            <a:spLocks noGrp="1" noChangeArrowheads="1"/>
          </p:cNvSpPr>
          <p:nvPr>
            <p:ph type="title"/>
          </p:nvPr>
        </p:nvSpPr>
        <p:spPr/>
        <p:txBody>
          <a:bodyPr/>
          <a:lstStyle/>
          <a:p>
            <a:r>
              <a:rPr lang="en-US" altLang="en-US"/>
              <a:t>Characteristics</a:t>
            </a:r>
          </a:p>
        </p:txBody>
      </p:sp>
      <p:sp>
        <p:nvSpPr>
          <p:cNvPr id="99331" name="Rectangle 3"/>
          <p:cNvSpPr>
            <a:spLocks noGrp="1" noChangeArrowheads="1"/>
          </p:cNvSpPr>
          <p:nvPr>
            <p:ph type="body" idx="1"/>
          </p:nvPr>
        </p:nvSpPr>
        <p:spPr/>
        <p:txBody>
          <a:bodyPr/>
          <a:lstStyle/>
          <a:p>
            <a:pPr>
              <a:lnSpc>
                <a:spcPct val="80000"/>
              </a:lnSpc>
            </a:pPr>
            <a:endParaRPr lang="en-US" altLang="en-US" sz="2100"/>
          </a:p>
          <a:p>
            <a:pPr>
              <a:lnSpc>
                <a:spcPct val="80000"/>
              </a:lnSpc>
            </a:pPr>
            <a:r>
              <a:rPr lang="en-US" altLang="en-US" sz="2900"/>
              <a:t>Improvement of translucency – because the inclusion of monomer brings the refractive index of the liquid close to that of the particle.</a:t>
            </a:r>
          </a:p>
          <a:p>
            <a:pPr>
              <a:lnSpc>
                <a:spcPct val="80000"/>
              </a:lnSpc>
            </a:pPr>
            <a:r>
              <a:rPr lang="en-US" altLang="en-US" sz="2900"/>
              <a:t>Fluoride release is at the same level as conventional GIC.</a:t>
            </a:r>
          </a:p>
          <a:p>
            <a:pPr>
              <a:lnSpc>
                <a:spcPct val="80000"/>
              </a:lnSpc>
            </a:pPr>
            <a:r>
              <a:rPr lang="en-US" altLang="en-US" sz="2900"/>
              <a:t>Diametral tensile strengths of hybrid glass ionomers are higher than those of conventional GIC’s</a:t>
            </a:r>
          </a:p>
          <a:p>
            <a:pPr>
              <a:lnSpc>
                <a:spcPct val="80000"/>
              </a:lnSpc>
            </a:pPr>
            <a:endParaRPr lang="en-US" altLang="en-US" sz="2900"/>
          </a:p>
        </p:txBody>
      </p:sp>
    </p:spTree>
    <p:extLst>
      <p:ext uri="{BB962C8B-B14F-4D97-AF65-F5344CB8AC3E}">
        <p14:creationId xmlns:p14="http://schemas.microsoft.com/office/powerpoint/2010/main" xmlns="" val="4252115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990DA0-B573-81D5-F2BD-245CA8B22982}"/>
              </a:ext>
            </a:extLst>
          </p:cNvPr>
          <p:cNvSpPr>
            <a:spLocks noGrp="1"/>
          </p:cNvSpPr>
          <p:nvPr>
            <p:ph type="title"/>
          </p:nvPr>
        </p:nvSpPr>
        <p:spPr>
          <a:xfrm>
            <a:off x="1435608" y="274638"/>
            <a:ext cx="7498080" cy="1325562"/>
          </a:xfrm>
        </p:spPr>
        <p:txBody>
          <a:bodyPr>
            <a:normAutofit fontScale="90000"/>
          </a:bodyPr>
          <a:lstStyle/>
          <a:p>
            <a:r>
              <a:rPr lang="en-US" sz="3100" b="1" dirty="0">
                <a:solidFill>
                  <a:schemeClr val="tx1"/>
                </a:solidFill>
                <a:latin typeface="Times New Roman" panose="02020603050405020304" pitchFamily="18" charset="0"/>
                <a:cs typeface="Times New Roman" panose="02020603050405020304" pitchFamily="18" charset="0"/>
              </a:rPr>
              <a:t/>
            </a:r>
            <a:br>
              <a:rPr lang="en-US" sz="3100" b="1" dirty="0">
                <a:solidFill>
                  <a:schemeClr val="tx1"/>
                </a:solidFill>
                <a:latin typeface="Times New Roman" panose="02020603050405020304" pitchFamily="18" charset="0"/>
                <a:cs typeface="Times New Roman" panose="02020603050405020304" pitchFamily="18" charset="0"/>
              </a:rPr>
            </a:br>
            <a:r>
              <a:rPr lang="en-US" sz="3100" b="1" dirty="0">
                <a:solidFill>
                  <a:schemeClr val="tx1"/>
                </a:solidFill>
                <a:latin typeface="Times New Roman" panose="02020603050405020304" pitchFamily="18" charset="0"/>
                <a:cs typeface="Times New Roman" panose="02020603050405020304" pitchFamily="18" charset="0"/>
              </a:rPr>
              <a:t/>
            </a:r>
            <a:br>
              <a:rPr lang="en-US" sz="3100" b="1" dirty="0">
                <a:solidFill>
                  <a:schemeClr val="tx1"/>
                </a:solidFill>
                <a:latin typeface="Times New Roman" panose="02020603050405020304" pitchFamily="18" charset="0"/>
                <a:cs typeface="Times New Roman" panose="02020603050405020304" pitchFamily="18" charset="0"/>
              </a:rPr>
            </a:br>
            <a:r>
              <a:rPr lang="en-US" sz="3100" b="1" dirty="0">
                <a:solidFill>
                  <a:schemeClr val="tx1"/>
                </a:solidFill>
                <a:latin typeface="Times New Roman" panose="02020603050405020304" pitchFamily="18" charset="0"/>
                <a:cs typeface="Times New Roman" panose="02020603050405020304" pitchFamily="18" charset="0"/>
              </a:rPr>
              <a:t/>
            </a:r>
            <a:br>
              <a:rPr lang="en-US" sz="3100" b="1" dirty="0">
                <a:solidFill>
                  <a:schemeClr val="tx1"/>
                </a:solidFill>
                <a:latin typeface="Times New Roman" panose="02020603050405020304" pitchFamily="18" charset="0"/>
                <a:cs typeface="Times New Roman" panose="02020603050405020304" pitchFamily="18" charset="0"/>
              </a:rPr>
            </a:br>
            <a:r>
              <a:rPr lang="en-US" sz="3100" b="1" dirty="0">
                <a:solidFill>
                  <a:schemeClr val="tx1"/>
                </a:solidFill>
                <a:latin typeface="Times New Roman" panose="02020603050405020304" pitchFamily="18" charset="0"/>
                <a:cs typeface="Times New Roman" panose="02020603050405020304" pitchFamily="18" charset="0"/>
              </a:rPr>
              <a:t>Specific learning objectives </a:t>
            </a:r>
            <a:r>
              <a:rPr lang="en-US" sz="4400" b="1" dirty="0">
                <a:solidFill>
                  <a:schemeClr val="tx1"/>
                </a:solidFill>
                <a:latin typeface="Times New Roman" panose="02020603050405020304" pitchFamily="18" charset="0"/>
                <a:cs typeface="Times New Roman" panose="02020603050405020304" pitchFamily="18" charset="0"/>
              </a:rPr>
              <a:t/>
            </a:r>
            <a:br>
              <a:rPr lang="en-US" sz="4400" b="1" dirty="0">
                <a:solidFill>
                  <a:schemeClr val="tx1"/>
                </a:solidFill>
                <a:latin typeface="Times New Roman" panose="02020603050405020304" pitchFamily="18" charset="0"/>
                <a:cs typeface="Times New Roman" panose="02020603050405020304" pitchFamily="18" charset="0"/>
              </a:rPr>
            </a:br>
            <a:r>
              <a:rPr lang="en-US" sz="3100" b="1" dirty="0">
                <a:latin typeface="Times New Roman" panose="02020603050405020304" pitchFamily="18" charset="0"/>
                <a:cs typeface="Times New Roman" panose="02020603050405020304" pitchFamily="18" charset="0"/>
              </a:rPr>
              <a:t>at the end of this presentation the learner is expected to know ;</a:t>
            </a:r>
            <a:br>
              <a:rPr lang="en-US" sz="3100"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
            </a:r>
            <a:br>
              <a:rPr lang="en-US" sz="4400" b="1" dirty="0">
                <a:latin typeface="Times New Roman" panose="02020603050405020304" pitchFamily="18" charset="0"/>
                <a:cs typeface="Times New Roman" panose="02020603050405020304" pitchFamily="18" charset="0"/>
              </a:rPr>
            </a:br>
            <a:endParaRPr lang="en-IN" dirty="0"/>
          </a:p>
        </p:txBody>
      </p:sp>
      <p:graphicFrame>
        <p:nvGraphicFramePr>
          <p:cNvPr id="4" name="Table 4">
            <a:extLst>
              <a:ext uri="{FF2B5EF4-FFF2-40B4-BE49-F238E27FC236}">
                <a16:creationId xmlns:a16="http://schemas.microsoft.com/office/drawing/2014/main" xmlns="" id="{DED0D147-033B-023F-A439-C8C2BCDC107F}"/>
              </a:ext>
            </a:extLst>
          </p:cNvPr>
          <p:cNvGraphicFramePr>
            <a:graphicFrameLocks noGrp="1"/>
          </p:cNvGraphicFramePr>
          <p:nvPr>
            <p:ph idx="1"/>
            <p:extLst/>
          </p:nvPr>
        </p:nvGraphicFramePr>
        <p:xfrm>
          <a:off x="1435608" y="2773362"/>
          <a:ext cx="7587741" cy="1986220"/>
        </p:xfrm>
        <a:graphic>
          <a:graphicData uri="http://schemas.openxmlformats.org/drawingml/2006/table">
            <a:tbl>
              <a:tblPr firstRow="1" bandRow="1">
                <a:tableStyleId>{5C22544A-7EE6-4342-B048-85BDC9FD1C3A}</a:tableStyleId>
              </a:tblPr>
              <a:tblGrid>
                <a:gridCol w="2529247">
                  <a:extLst>
                    <a:ext uri="{9D8B030D-6E8A-4147-A177-3AD203B41FA5}">
                      <a16:colId xmlns:a16="http://schemas.microsoft.com/office/drawing/2014/main" xmlns="" val="2279383719"/>
                    </a:ext>
                  </a:extLst>
                </a:gridCol>
                <a:gridCol w="2529247">
                  <a:extLst>
                    <a:ext uri="{9D8B030D-6E8A-4147-A177-3AD203B41FA5}">
                      <a16:colId xmlns:a16="http://schemas.microsoft.com/office/drawing/2014/main" xmlns="" val="4137913195"/>
                    </a:ext>
                  </a:extLst>
                </a:gridCol>
                <a:gridCol w="2529247">
                  <a:extLst>
                    <a:ext uri="{9D8B030D-6E8A-4147-A177-3AD203B41FA5}">
                      <a16:colId xmlns:a16="http://schemas.microsoft.com/office/drawing/2014/main" xmlns="" val="753013666"/>
                    </a:ext>
                  </a:extLst>
                </a:gridCol>
              </a:tblGrid>
              <a:tr h="370840">
                <a:tc>
                  <a:txBody>
                    <a:bodyPr/>
                    <a:lstStyle/>
                    <a:p>
                      <a:r>
                        <a:rPr lang="en-US" sz="1800" dirty="0"/>
                        <a:t>Core areas* </a:t>
                      </a:r>
                    </a:p>
                  </a:txBody>
                  <a:tcPr marT="45710" marB="45710"/>
                </a:tc>
                <a:tc>
                  <a:txBody>
                    <a:bodyPr/>
                    <a:lstStyle/>
                    <a:p>
                      <a:r>
                        <a:rPr lang="en-US" sz="1800" dirty="0"/>
                        <a:t>Domain</a:t>
                      </a:r>
                      <a:r>
                        <a:rPr lang="en-US" sz="1800" baseline="0" dirty="0"/>
                        <a:t> **</a:t>
                      </a:r>
                      <a:endParaRPr lang="en-US" sz="1800" dirty="0"/>
                    </a:p>
                  </a:txBody>
                  <a:tcPr marT="45710" marB="45710"/>
                </a:tc>
                <a:tc>
                  <a:txBody>
                    <a:bodyPr/>
                    <a:lstStyle/>
                    <a:p>
                      <a:r>
                        <a:rPr lang="en-US" sz="1800" dirty="0"/>
                        <a:t>Category #</a:t>
                      </a:r>
                    </a:p>
                  </a:txBody>
                  <a:tcPr marT="45710" marB="45710"/>
                </a:tc>
                <a:extLst>
                  <a:ext uri="{0D108BD9-81ED-4DB2-BD59-A6C34878D82A}">
                    <a16:rowId xmlns:a16="http://schemas.microsoft.com/office/drawing/2014/main" xmlns="" val="3654495621"/>
                  </a:ext>
                </a:extLst>
              </a:tr>
              <a:tr h="370840">
                <a:tc>
                  <a:txBody>
                    <a:bodyPr/>
                    <a:lstStyle/>
                    <a:p>
                      <a:pPr marL="320040" lvl="1" indent="0" algn="ctr" eaLnBrk="1" fontAlgn="auto" hangingPunct="1">
                        <a:spcAft>
                          <a:spcPts val="0"/>
                        </a:spcAft>
                        <a:buFont typeface="Wingdings 2"/>
                        <a:buNone/>
                        <a:defRPr/>
                      </a:pPr>
                      <a:r>
                        <a:rPr lang="en-US" sz="2400" dirty="0">
                          <a:latin typeface="+mn-lt"/>
                        </a:rPr>
                        <a:t>Introduction</a:t>
                      </a:r>
                    </a:p>
                  </a:txBody>
                  <a:tcPr marT="45710" marB="45710"/>
                </a:tc>
                <a:tc>
                  <a:txBody>
                    <a:bodyPr/>
                    <a:lstStyle/>
                    <a:p>
                      <a:r>
                        <a:rPr lang="en-US" sz="2400" b="0" dirty="0">
                          <a:latin typeface="+mn-lt"/>
                        </a:rPr>
                        <a:t>Cognitive</a:t>
                      </a:r>
                    </a:p>
                  </a:txBody>
                  <a:tcPr marT="45710" marB="45710"/>
                </a:tc>
                <a:tc>
                  <a:txBody>
                    <a:bodyPr/>
                    <a:lstStyle/>
                    <a:p>
                      <a:r>
                        <a:rPr lang="en-US" sz="2400" b="0">
                          <a:latin typeface="+mn-lt"/>
                        </a:rPr>
                        <a:t>Must know </a:t>
                      </a:r>
                      <a:endParaRPr lang="en-US" sz="2400" b="0" dirty="0">
                        <a:latin typeface="+mn-lt"/>
                      </a:endParaRPr>
                    </a:p>
                  </a:txBody>
                  <a:tcPr marT="45710" marB="45710"/>
                </a:tc>
                <a:extLst>
                  <a:ext uri="{0D108BD9-81ED-4DB2-BD59-A6C34878D82A}">
                    <a16:rowId xmlns:a16="http://schemas.microsoft.com/office/drawing/2014/main" xmlns="" val="3857590546"/>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400" dirty="0"/>
                        <a:t>classification</a:t>
                      </a:r>
                    </a:p>
                  </a:txBody>
                  <a:tcPr marT="45710" marB="457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latin typeface="+mn-lt"/>
                        </a:rPr>
                        <a:t>Cognitive</a:t>
                      </a:r>
                    </a:p>
                  </a:txBody>
                  <a:tcPr marT="45710" marB="45710"/>
                </a:tc>
                <a:tc>
                  <a:txBody>
                    <a:bodyPr/>
                    <a:lstStyle/>
                    <a:p>
                      <a:r>
                        <a:rPr lang="en-US" sz="2400" dirty="0"/>
                        <a:t>Must know </a:t>
                      </a:r>
                      <a:endParaRPr lang="en-US" sz="2400" b="0" dirty="0">
                        <a:latin typeface="+mn-lt"/>
                      </a:endParaRPr>
                    </a:p>
                  </a:txBody>
                  <a:tcPr marT="45710" marB="45710"/>
                </a:tc>
                <a:extLst>
                  <a:ext uri="{0D108BD9-81ED-4DB2-BD59-A6C34878D82A}">
                    <a16:rowId xmlns:a16="http://schemas.microsoft.com/office/drawing/2014/main" xmlns="" val="2658261680"/>
                  </a:ext>
                </a:extLst>
              </a:tr>
              <a:tr h="370840">
                <a:tc>
                  <a:txBody>
                    <a:bodyPr/>
                    <a:lstStyle/>
                    <a:p>
                      <a:pPr algn="l"/>
                      <a:r>
                        <a:rPr lang="en-US" sz="2400" dirty="0">
                          <a:latin typeface="+mn-lt"/>
                        </a:rPr>
                        <a:t>Compositions</a:t>
                      </a:r>
                      <a:r>
                        <a:rPr lang="en-US" sz="2400" baseline="0" dirty="0">
                          <a:latin typeface="+mn-lt"/>
                        </a:rPr>
                        <a:t> </a:t>
                      </a:r>
                      <a:endParaRPr lang="en-US" sz="2400" dirty="0">
                        <a:latin typeface="+mn-lt"/>
                      </a:endParaRPr>
                    </a:p>
                  </a:txBody>
                  <a:tcPr marT="45710" marB="457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latin typeface="+mn-lt"/>
                        </a:rPr>
                        <a:t>Cognitive</a:t>
                      </a:r>
                      <a:endParaRPr lang="en-US" sz="1600" b="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dirty="0">
                        <a:latin typeface="+mn-lt"/>
                      </a:endParaRPr>
                    </a:p>
                  </a:txBody>
                  <a:tcPr marT="45710" marB="45710"/>
                </a:tc>
                <a:tc>
                  <a:txBody>
                    <a:bodyPr/>
                    <a:lstStyle/>
                    <a:p>
                      <a:r>
                        <a:rPr lang="en-US" sz="2400" dirty="0"/>
                        <a:t>Must know </a:t>
                      </a:r>
                      <a:endParaRPr lang="en-US" sz="2400" b="0" dirty="0">
                        <a:latin typeface="+mn-lt"/>
                      </a:endParaRPr>
                    </a:p>
                  </a:txBody>
                  <a:tcPr marT="45710" marB="45710"/>
                </a:tc>
                <a:extLst>
                  <a:ext uri="{0D108BD9-81ED-4DB2-BD59-A6C34878D82A}">
                    <a16:rowId xmlns:a16="http://schemas.microsoft.com/office/drawing/2014/main" xmlns="" val="2084169598"/>
                  </a:ext>
                </a:extLst>
              </a:tr>
            </a:tbl>
          </a:graphicData>
        </a:graphic>
      </p:graphicFrame>
    </p:spTree>
    <p:extLst>
      <p:ext uri="{BB962C8B-B14F-4D97-AF65-F5344CB8AC3E}">
        <p14:creationId xmlns:p14="http://schemas.microsoft.com/office/powerpoint/2010/main" xmlns="" val="1026448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fld id="{293A093A-232C-4202-9AE5-3B06A851CA61}" type="datetime5">
              <a:rPr lang="en-US" altLang="en-US"/>
              <a:pPr/>
              <a:t>18-Apr-23</a:t>
            </a:fld>
            <a:endParaRPr lang="en-US" altLang="en-US"/>
          </a:p>
        </p:txBody>
      </p:sp>
      <p:sp>
        <p:nvSpPr>
          <p:cNvPr id="5" name="Slide Number Placeholder 5"/>
          <p:cNvSpPr>
            <a:spLocks noGrp="1"/>
          </p:cNvSpPr>
          <p:nvPr>
            <p:ph type="sldNum" sz="quarter" idx="12"/>
          </p:nvPr>
        </p:nvSpPr>
        <p:spPr/>
        <p:txBody>
          <a:bodyPr/>
          <a:lstStyle/>
          <a:p>
            <a:fld id="{F93E5F4C-A4CE-4329-92E4-FD6CA9D93701}" type="slidenum">
              <a:rPr lang="en-US" altLang="en-US"/>
              <a:pPr/>
              <a:t>20</a:t>
            </a:fld>
            <a:endParaRPr lang="en-US" altLang="en-US"/>
          </a:p>
        </p:txBody>
      </p:sp>
      <p:sp>
        <p:nvSpPr>
          <p:cNvPr id="201731" name="Rectangle 3"/>
          <p:cNvSpPr>
            <a:spLocks noGrp="1" noChangeArrowheads="1"/>
          </p:cNvSpPr>
          <p:nvPr>
            <p:ph type="body" idx="1"/>
          </p:nvPr>
        </p:nvSpPr>
        <p:spPr/>
        <p:txBody>
          <a:bodyPr/>
          <a:lstStyle/>
          <a:p>
            <a:r>
              <a:rPr lang="en-US" altLang="en-US" sz="2900"/>
              <a:t>Lower elastic modulus and the greater amount of plastic deformation that can be sustained before fracture occurs </a:t>
            </a:r>
          </a:p>
          <a:p>
            <a:r>
              <a:rPr lang="en-US" altLang="en-US" sz="2900"/>
              <a:t>Mechanism for bonding to tooth structure is same as GIC but bond strength to tooth structure is higher than GIC.</a:t>
            </a:r>
          </a:p>
          <a:p>
            <a:r>
              <a:rPr lang="en-US" altLang="en-US" sz="2900"/>
              <a:t>Risks for post-operative sensitivity is lowered.</a:t>
            </a:r>
          </a:p>
        </p:txBody>
      </p:sp>
    </p:spTree>
    <p:extLst>
      <p:ext uri="{BB962C8B-B14F-4D97-AF65-F5344CB8AC3E}">
        <p14:creationId xmlns:p14="http://schemas.microsoft.com/office/powerpoint/2010/main" xmlns="" val="2977703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B29F42A-CD15-4C28-A52A-3DFF4925CD95}" type="datetime5">
              <a:rPr lang="en-US" altLang="en-US"/>
              <a:pPr/>
              <a:t>18-Apr-23</a:t>
            </a:fld>
            <a:endParaRPr lang="en-US" altLang="en-US"/>
          </a:p>
        </p:txBody>
      </p:sp>
      <p:sp>
        <p:nvSpPr>
          <p:cNvPr id="6" name="Slide Number Placeholder 5"/>
          <p:cNvSpPr>
            <a:spLocks noGrp="1"/>
          </p:cNvSpPr>
          <p:nvPr>
            <p:ph type="sldNum" sz="quarter" idx="12"/>
          </p:nvPr>
        </p:nvSpPr>
        <p:spPr/>
        <p:txBody>
          <a:bodyPr/>
          <a:lstStyle/>
          <a:p>
            <a:fld id="{55389D0D-3523-4557-9892-8C19A840A559}" type="slidenum">
              <a:rPr lang="en-US" altLang="en-US"/>
              <a:pPr/>
              <a:t>21</a:t>
            </a:fld>
            <a:endParaRPr lang="en-US" altLang="en-US"/>
          </a:p>
        </p:txBody>
      </p:sp>
      <p:sp>
        <p:nvSpPr>
          <p:cNvPr id="95234" name="Rectangle 2"/>
          <p:cNvSpPr>
            <a:spLocks noGrp="1" noChangeArrowheads="1"/>
          </p:cNvSpPr>
          <p:nvPr>
            <p:ph type="title"/>
          </p:nvPr>
        </p:nvSpPr>
        <p:spPr/>
        <p:txBody>
          <a:bodyPr/>
          <a:lstStyle/>
          <a:p>
            <a:r>
              <a:rPr lang="en-US" altLang="en-US"/>
              <a:t>Disadvantages</a:t>
            </a:r>
          </a:p>
        </p:txBody>
      </p:sp>
      <p:sp>
        <p:nvSpPr>
          <p:cNvPr id="95235" name="Rectangle 3"/>
          <p:cNvSpPr>
            <a:spLocks noGrp="1" noChangeArrowheads="1"/>
          </p:cNvSpPr>
          <p:nvPr>
            <p:ph type="body" idx="1"/>
          </p:nvPr>
        </p:nvSpPr>
        <p:spPr/>
        <p:txBody>
          <a:bodyPr/>
          <a:lstStyle/>
          <a:p>
            <a:pPr>
              <a:buFont typeface="Wingdings" pitchFamily="2" charset="2"/>
              <a:buNone/>
            </a:pPr>
            <a:endParaRPr lang="en-US" altLang="en-US"/>
          </a:p>
          <a:p>
            <a:pPr lvl="1"/>
            <a:r>
              <a:rPr lang="en-US" altLang="en-US"/>
              <a:t>polymerization results in shrinkage upon setting </a:t>
            </a:r>
          </a:p>
          <a:p>
            <a:pPr lvl="1"/>
            <a:r>
              <a:rPr lang="en-US" altLang="en-US"/>
              <a:t>transient temperature increase is seen </a:t>
            </a:r>
          </a:p>
          <a:p>
            <a:pPr lvl="1"/>
            <a:r>
              <a:rPr lang="en-US" altLang="en-US"/>
              <a:t>lower water and carboxylic acid content also reduces the ability of the cement to wet the tooth substrates which greatly increases the microleakage compared with GIC’s.</a:t>
            </a:r>
          </a:p>
        </p:txBody>
      </p:sp>
    </p:spTree>
    <p:extLst>
      <p:ext uri="{BB962C8B-B14F-4D97-AF65-F5344CB8AC3E}">
        <p14:creationId xmlns:p14="http://schemas.microsoft.com/office/powerpoint/2010/main" xmlns="" val="4290656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56E3570-91BE-4EBF-B406-CF0C2EAA5CC0}" type="datetime5">
              <a:rPr lang="en-US" altLang="en-US"/>
              <a:pPr/>
              <a:t>18-Apr-23</a:t>
            </a:fld>
            <a:endParaRPr lang="en-US" altLang="en-US"/>
          </a:p>
        </p:txBody>
      </p:sp>
      <p:sp>
        <p:nvSpPr>
          <p:cNvPr id="6" name="Slide Number Placeholder 5"/>
          <p:cNvSpPr>
            <a:spLocks noGrp="1"/>
          </p:cNvSpPr>
          <p:nvPr>
            <p:ph type="sldNum" sz="quarter" idx="12"/>
          </p:nvPr>
        </p:nvSpPr>
        <p:spPr/>
        <p:txBody>
          <a:bodyPr/>
          <a:lstStyle/>
          <a:p>
            <a:fld id="{BE4354D5-A7C1-43E7-B3C0-BA867F84E094}" type="slidenum">
              <a:rPr lang="en-US" altLang="en-US"/>
              <a:pPr/>
              <a:t>22</a:t>
            </a:fld>
            <a:endParaRPr lang="en-US" altLang="en-US"/>
          </a:p>
        </p:txBody>
      </p:sp>
      <p:sp>
        <p:nvSpPr>
          <p:cNvPr id="98306" name="Rectangle 2"/>
          <p:cNvSpPr>
            <a:spLocks noGrp="1" noChangeArrowheads="1"/>
          </p:cNvSpPr>
          <p:nvPr>
            <p:ph type="title"/>
          </p:nvPr>
        </p:nvSpPr>
        <p:spPr/>
        <p:txBody>
          <a:bodyPr/>
          <a:lstStyle/>
          <a:p>
            <a:r>
              <a:rPr lang="en-US" altLang="en-US"/>
              <a:t>Fissure sealant application </a:t>
            </a:r>
          </a:p>
        </p:txBody>
      </p:sp>
      <p:sp>
        <p:nvSpPr>
          <p:cNvPr id="98307" name="Rectangle 3"/>
          <p:cNvSpPr>
            <a:spLocks noGrp="1" noChangeArrowheads="1"/>
          </p:cNvSpPr>
          <p:nvPr>
            <p:ph type="body" idx="1"/>
          </p:nvPr>
        </p:nvSpPr>
        <p:spPr/>
        <p:txBody>
          <a:bodyPr/>
          <a:lstStyle/>
          <a:p>
            <a:r>
              <a:rPr lang="en-US" altLang="en-US"/>
              <a:t>Traditional GIC’s are viscous, prevents penetration to the depth of the fissures. Less viscous GIC’s are available for sealant therapy. </a:t>
            </a:r>
          </a:p>
        </p:txBody>
      </p:sp>
    </p:spTree>
    <p:extLst>
      <p:ext uri="{BB962C8B-B14F-4D97-AF65-F5344CB8AC3E}">
        <p14:creationId xmlns:p14="http://schemas.microsoft.com/office/powerpoint/2010/main" xmlns="" val="2402311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B13D6D1-C8D9-4947-8008-F1FEF41D7511}" type="datetime5">
              <a:rPr lang="en-US" altLang="en-US"/>
              <a:pPr/>
              <a:t>18-Apr-23</a:t>
            </a:fld>
            <a:endParaRPr lang="en-US" altLang="en-US"/>
          </a:p>
        </p:txBody>
      </p:sp>
      <p:sp>
        <p:nvSpPr>
          <p:cNvPr id="6" name="Slide Number Placeholder 5"/>
          <p:cNvSpPr>
            <a:spLocks noGrp="1"/>
          </p:cNvSpPr>
          <p:nvPr>
            <p:ph type="sldNum" sz="quarter" idx="12"/>
          </p:nvPr>
        </p:nvSpPr>
        <p:spPr/>
        <p:txBody>
          <a:bodyPr/>
          <a:lstStyle/>
          <a:p>
            <a:fld id="{F4E2CE75-815A-433D-BB94-32EC87E8FD39}" type="slidenum">
              <a:rPr lang="en-US" altLang="en-US"/>
              <a:pPr/>
              <a:t>23</a:t>
            </a:fld>
            <a:endParaRPr lang="en-US" altLang="en-US"/>
          </a:p>
        </p:txBody>
      </p:sp>
      <p:sp>
        <p:nvSpPr>
          <p:cNvPr id="96258" name="Rectangle 2"/>
          <p:cNvSpPr>
            <a:spLocks noGrp="1" noChangeArrowheads="1"/>
          </p:cNvSpPr>
          <p:nvPr>
            <p:ph type="title"/>
          </p:nvPr>
        </p:nvSpPr>
        <p:spPr/>
        <p:txBody>
          <a:bodyPr/>
          <a:lstStyle/>
          <a:p>
            <a:r>
              <a:rPr lang="en-US" altLang="en-US"/>
              <a:t>Liner / Base application </a:t>
            </a:r>
          </a:p>
        </p:txBody>
      </p:sp>
      <p:sp>
        <p:nvSpPr>
          <p:cNvPr id="96259" name="Rectangle 3"/>
          <p:cNvSpPr>
            <a:spLocks noGrp="1" noChangeArrowheads="1"/>
          </p:cNvSpPr>
          <p:nvPr>
            <p:ph type="body" idx="1"/>
          </p:nvPr>
        </p:nvSpPr>
        <p:spPr/>
        <p:txBody>
          <a:bodyPr/>
          <a:lstStyle/>
          <a:p>
            <a:r>
              <a:rPr lang="en-US" altLang="en-US"/>
              <a:t>Primary purpose of glass ionomer liner is to serve as an intermediate bonding material between the tooth and composite restoration. </a:t>
            </a:r>
          </a:p>
        </p:txBody>
      </p:sp>
    </p:spTree>
    <p:extLst>
      <p:ext uri="{BB962C8B-B14F-4D97-AF65-F5344CB8AC3E}">
        <p14:creationId xmlns:p14="http://schemas.microsoft.com/office/powerpoint/2010/main" xmlns="" val="2672635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55C8146-F9A6-48E0-AB33-154FD593CD15}" type="datetime5">
              <a:rPr lang="en-US" altLang="en-US"/>
              <a:pPr/>
              <a:t>18-Apr-23</a:t>
            </a:fld>
            <a:endParaRPr lang="en-US" altLang="en-US"/>
          </a:p>
        </p:txBody>
      </p:sp>
      <p:sp>
        <p:nvSpPr>
          <p:cNvPr id="6" name="Slide Number Placeholder 5"/>
          <p:cNvSpPr>
            <a:spLocks noGrp="1"/>
          </p:cNvSpPr>
          <p:nvPr>
            <p:ph type="sldNum" sz="quarter" idx="12"/>
          </p:nvPr>
        </p:nvSpPr>
        <p:spPr/>
        <p:txBody>
          <a:bodyPr/>
          <a:lstStyle/>
          <a:p>
            <a:fld id="{2B1506EC-2AC1-4545-AC0A-40DEA3347C07}" type="slidenum">
              <a:rPr lang="en-US" altLang="en-US"/>
              <a:pPr/>
              <a:t>24</a:t>
            </a:fld>
            <a:endParaRPr lang="en-US" altLang="en-US"/>
          </a:p>
        </p:txBody>
      </p:sp>
      <p:sp>
        <p:nvSpPr>
          <p:cNvPr id="97282" name="Rectangle 2"/>
          <p:cNvSpPr>
            <a:spLocks noGrp="1" noChangeArrowheads="1"/>
          </p:cNvSpPr>
          <p:nvPr>
            <p:ph type="title"/>
          </p:nvPr>
        </p:nvSpPr>
        <p:spPr/>
        <p:txBody>
          <a:bodyPr/>
          <a:lstStyle/>
          <a:p>
            <a:r>
              <a:rPr lang="en-US" altLang="en-US"/>
              <a:t>Advantages</a:t>
            </a:r>
          </a:p>
        </p:txBody>
      </p:sp>
      <p:sp>
        <p:nvSpPr>
          <p:cNvPr id="97283" name="Rectangle 3"/>
          <p:cNvSpPr>
            <a:spLocks noGrp="1" noChangeArrowheads="1"/>
          </p:cNvSpPr>
          <p:nvPr>
            <p:ph type="body" idx="1"/>
          </p:nvPr>
        </p:nvSpPr>
        <p:spPr/>
        <p:txBody>
          <a:bodyPr/>
          <a:lstStyle/>
          <a:p>
            <a:endParaRPr lang="en-US" altLang="en-US"/>
          </a:p>
          <a:p>
            <a:r>
              <a:rPr lang="en-US" altLang="en-US"/>
              <a:t>--of glass ionomer over resin bonding agent lies in the proven adhesive bond, reduced technique sensitivity, and an established anticariogenic mechanism </a:t>
            </a:r>
          </a:p>
        </p:txBody>
      </p:sp>
    </p:spTree>
    <p:extLst>
      <p:ext uri="{BB962C8B-B14F-4D97-AF65-F5344CB8AC3E}">
        <p14:creationId xmlns:p14="http://schemas.microsoft.com/office/powerpoint/2010/main" xmlns="" val="610798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A69A4F7-003A-4317-8D18-575FC324054B}" type="datetime5">
              <a:rPr lang="en-US" altLang="en-US"/>
              <a:pPr/>
              <a:t>18-Apr-23</a:t>
            </a:fld>
            <a:endParaRPr lang="en-US" altLang="en-US"/>
          </a:p>
        </p:txBody>
      </p:sp>
      <p:sp>
        <p:nvSpPr>
          <p:cNvPr id="7" name="Slide Number Placeholder 6"/>
          <p:cNvSpPr>
            <a:spLocks noGrp="1"/>
          </p:cNvSpPr>
          <p:nvPr>
            <p:ph type="sldNum" sz="quarter" idx="12"/>
          </p:nvPr>
        </p:nvSpPr>
        <p:spPr/>
        <p:txBody>
          <a:bodyPr/>
          <a:lstStyle/>
          <a:p>
            <a:fld id="{47B94228-A8EF-4264-949A-DAD4AE94C6BE}" type="slidenum">
              <a:rPr lang="en-US" altLang="en-US"/>
              <a:pPr/>
              <a:t>25</a:t>
            </a:fld>
            <a:endParaRPr lang="en-US" altLang="en-US"/>
          </a:p>
        </p:txBody>
      </p:sp>
      <p:sp>
        <p:nvSpPr>
          <p:cNvPr id="100354" name="Rectangle 2"/>
          <p:cNvSpPr>
            <a:spLocks noGrp="1" noChangeArrowheads="1"/>
          </p:cNvSpPr>
          <p:nvPr>
            <p:ph type="title"/>
          </p:nvPr>
        </p:nvSpPr>
        <p:spPr/>
        <p:txBody>
          <a:bodyPr/>
          <a:lstStyle/>
          <a:p>
            <a:r>
              <a:rPr lang="en-US" altLang="en-US"/>
              <a:t>Sandwich technique</a:t>
            </a:r>
          </a:p>
        </p:txBody>
      </p:sp>
      <p:sp>
        <p:nvSpPr>
          <p:cNvPr id="100355" name="Rectangle 3"/>
          <p:cNvSpPr>
            <a:spLocks noGrp="1" noChangeArrowheads="1"/>
          </p:cNvSpPr>
          <p:nvPr>
            <p:ph type="body" sz="half" idx="1"/>
          </p:nvPr>
        </p:nvSpPr>
        <p:spPr/>
        <p:txBody>
          <a:bodyPr/>
          <a:lstStyle/>
          <a:p>
            <a:r>
              <a:rPr lang="en-US" altLang="en-US" sz="2600"/>
              <a:t>Takes advantages of desirable qualities of the GIC yet provides the aesthetics of the composites.</a:t>
            </a:r>
          </a:p>
          <a:p>
            <a:r>
              <a:rPr lang="en-US" altLang="en-US" sz="2600"/>
              <a:t>Recommended for class-II and V composite restorations. </a:t>
            </a:r>
          </a:p>
        </p:txBody>
      </p:sp>
      <p:pic>
        <p:nvPicPr>
          <p:cNvPr id="100356" name="Picture 4" descr="P1000942"/>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t="6406"/>
          <a:stretch>
            <a:fillRect/>
          </a:stretch>
        </p:blipFill>
        <p:spPr>
          <a:xfrm>
            <a:off x="4419600" y="2209800"/>
            <a:ext cx="4724400" cy="33162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1312117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fld id="{B6DF112D-C9A4-48F4-BC38-57541062BB12}" type="datetime5">
              <a:rPr lang="en-US" altLang="en-US"/>
              <a:pPr/>
              <a:t>18-Apr-23</a:t>
            </a:fld>
            <a:endParaRPr lang="en-US" altLang="en-US"/>
          </a:p>
        </p:txBody>
      </p:sp>
      <p:sp>
        <p:nvSpPr>
          <p:cNvPr id="5" name="Slide Number Placeholder 5"/>
          <p:cNvSpPr>
            <a:spLocks noGrp="1"/>
          </p:cNvSpPr>
          <p:nvPr>
            <p:ph type="sldNum" sz="quarter" idx="12"/>
          </p:nvPr>
        </p:nvSpPr>
        <p:spPr/>
        <p:txBody>
          <a:bodyPr/>
          <a:lstStyle/>
          <a:p>
            <a:fld id="{C8FC54EA-8560-4D00-9CD5-6A0B094672DB}" type="slidenum">
              <a:rPr lang="en-US" altLang="en-US"/>
              <a:pPr/>
              <a:t>26</a:t>
            </a:fld>
            <a:endParaRPr lang="en-US" altLang="en-US"/>
          </a:p>
        </p:txBody>
      </p:sp>
      <p:pic>
        <p:nvPicPr>
          <p:cNvPr id="163843" name="Picture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398588" y="1752600"/>
            <a:ext cx="6335712" cy="4267200"/>
          </a:xfrm>
          <a:noFill/>
          <a:ln/>
        </p:spPr>
      </p:pic>
    </p:spTree>
    <p:extLst>
      <p:ext uri="{BB962C8B-B14F-4D97-AF65-F5344CB8AC3E}">
        <p14:creationId xmlns:p14="http://schemas.microsoft.com/office/powerpoint/2010/main" xmlns="" val="24072616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fld id="{D2BC02D8-C5F7-417B-BEAC-AD9E03DF702E}" type="datetime5">
              <a:rPr lang="en-US" altLang="en-US"/>
              <a:pPr/>
              <a:t>18-Apr-23</a:t>
            </a:fld>
            <a:endParaRPr lang="en-US" altLang="en-US"/>
          </a:p>
        </p:txBody>
      </p:sp>
      <p:sp>
        <p:nvSpPr>
          <p:cNvPr id="5" name="Slide Number Placeholder 5"/>
          <p:cNvSpPr>
            <a:spLocks noGrp="1"/>
          </p:cNvSpPr>
          <p:nvPr>
            <p:ph type="sldNum" sz="quarter" idx="12"/>
          </p:nvPr>
        </p:nvSpPr>
        <p:spPr/>
        <p:txBody>
          <a:bodyPr/>
          <a:lstStyle/>
          <a:p>
            <a:fld id="{E74C6E4D-5BA8-465A-B075-EAD05B5D0FAF}" type="slidenum">
              <a:rPr lang="en-US" altLang="en-US"/>
              <a:pPr/>
              <a:t>27</a:t>
            </a:fld>
            <a:endParaRPr lang="en-US" altLang="en-US"/>
          </a:p>
        </p:txBody>
      </p:sp>
      <p:pic>
        <p:nvPicPr>
          <p:cNvPr id="164867" name="Picture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377950" y="1752600"/>
            <a:ext cx="6378575" cy="4267200"/>
          </a:xfrm>
          <a:noFill/>
          <a:ln/>
        </p:spPr>
      </p:pic>
    </p:spTree>
    <p:extLst>
      <p:ext uri="{BB962C8B-B14F-4D97-AF65-F5344CB8AC3E}">
        <p14:creationId xmlns:p14="http://schemas.microsoft.com/office/powerpoint/2010/main" xmlns="" val="28842427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fld id="{30957D1B-1AD6-4E24-8F2D-929001857EEF}" type="datetime5">
              <a:rPr lang="en-US" altLang="en-US"/>
              <a:pPr/>
              <a:t>18-Apr-23</a:t>
            </a:fld>
            <a:endParaRPr lang="en-US" altLang="en-US"/>
          </a:p>
        </p:txBody>
      </p:sp>
      <p:sp>
        <p:nvSpPr>
          <p:cNvPr id="5" name="Slide Number Placeholder 5"/>
          <p:cNvSpPr>
            <a:spLocks noGrp="1"/>
          </p:cNvSpPr>
          <p:nvPr>
            <p:ph type="sldNum" sz="quarter" idx="12"/>
          </p:nvPr>
        </p:nvSpPr>
        <p:spPr/>
        <p:txBody>
          <a:bodyPr/>
          <a:lstStyle/>
          <a:p>
            <a:fld id="{10A9878C-12C6-47DA-9620-D507475D8EA0}" type="slidenum">
              <a:rPr lang="en-US" altLang="en-US"/>
              <a:pPr/>
              <a:t>28</a:t>
            </a:fld>
            <a:endParaRPr lang="en-US" altLang="en-US"/>
          </a:p>
        </p:txBody>
      </p:sp>
      <p:pic>
        <p:nvPicPr>
          <p:cNvPr id="165891" name="Picture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125538" y="1752600"/>
            <a:ext cx="6883400" cy="4267200"/>
          </a:xfrm>
          <a:noFill/>
          <a:ln/>
        </p:spPr>
      </p:pic>
    </p:spTree>
    <p:extLst>
      <p:ext uri="{BB962C8B-B14F-4D97-AF65-F5344CB8AC3E}">
        <p14:creationId xmlns:p14="http://schemas.microsoft.com/office/powerpoint/2010/main" xmlns="" val="6359422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fld id="{7C961FD6-1E88-4BC5-8AE1-F2B1A9D5ABB7}" type="datetime5">
              <a:rPr lang="en-US" altLang="en-US"/>
              <a:pPr/>
              <a:t>18-Apr-23</a:t>
            </a:fld>
            <a:endParaRPr lang="en-US" altLang="en-US"/>
          </a:p>
        </p:txBody>
      </p:sp>
      <p:sp>
        <p:nvSpPr>
          <p:cNvPr id="5" name="Slide Number Placeholder 5"/>
          <p:cNvSpPr>
            <a:spLocks noGrp="1"/>
          </p:cNvSpPr>
          <p:nvPr>
            <p:ph type="sldNum" sz="quarter" idx="12"/>
          </p:nvPr>
        </p:nvSpPr>
        <p:spPr/>
        <p:txBody>
          <a:bodyPr/>
          <a:lstStyle/>
          <a:p>
            <a:fld id="{23834969-8C65-4BB0-8571-F438C1DAF198}" type="slidenum">
              <a:rPr lang="en-US" altLang="en-US"/>
              <a:pPr/>
              <a:t>29</a:t>
            </a:fld>
            <a:endParaRPr lang="en-US" altLang="en-US"/>
          </a:p>
        </p:txBody>
      </p:sp>
      <p:sp>
        <p:nvSpPr>
          <p:cNvPr id="178178" name="Rectangle 2"/>
          <p:cNvSpPr>
            <a:spLocks noGrp="1" noChangeArrowheads="1"/>
          </p:cNvSpPr>
          <p:nvPr>
            <p:ph type="title"/>
          </p:nvPr>
        </p:nvSpPr>
        <p:spPr>
          <a:xfrm>
            <a:off x="609600" y="2667000"/>
            <a:ext cx="8001000" cy="1216025"/>
          </a:xfrm>
        </p:spPr>
        <p:txBody>
          <a:bodyPr/>
          <a:lstStyle/>
          <a:p>
            <a:r>
              <a:rPr lang="en-US" altLang="en-US" sz="3400"/>
              <a:t>COMPOMER (DYRACT - DENTSPLY)</a:t>
            </a:r>
          </a:p>
        </p:txBody>
      </p:sp>
    </p:spTree>
    <p:extLst>
      <p:ext uri="{BB962C8B-B14F-4D97-AF65-F5344CB8AC3E}">
        <p14:creationId xmlns:p14="http://schemas.microsoft.com/office/powerpoint/2010/main" xmlns="" val="2009364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C10532-FD78-1F84-8CBB-330BBCB2DC84}"/>
              </a:ext>
            </a:extLst>
          </p:cNvPr>
          <p:cNvSpPr>
            <a:spLocks noGrp="1"/>
          </p:cNvSpPr>
          <p:nvPr>
            <p:ph type="title"/>
          </p:nvPr>
        </p:nvSpPr>
        <p:spPr/>
        <p:txBody>
          <a:bodyPr/>
          <a:lstStyle/>
          <a:p>
            <a:r>
              <a:rPr lang="en-US" dirty="0"/>
              <a:t>Contents</a:t>
            </a:r>
            <a:endParaRPr lang="en-IN" dirty="0"/>
          </a:p>
        </p:txBody>
      </p:sp>
      <p:sp>
        <p:nvSpPr>
          <p:cNvPr id="3" name="Content Placeholder 2">
            <a:extLst>
              <a:ext uri="{FF2B5EF4-FFF2-40B4-BE49-F238E27FC236}">
                <a16:creationId xmlns:a16="http://schemas.microsoft.com/office/drawing/2014/main" xmlns="" id="{A411CBCD-28C2-696C-65CC-E1531B548574}"/>
              </a:ext>
            </a:extLst>
          </p:cNvPr>
          <p:cNvSpPr>
            <a:spLocks noGrp="1"/>
          </p:cNvSpPr>
          <p:nvPr>
            <p:ph idx="1"/>
          </p:nvPr>
        </p:nvSpPr>
        <p:spPr/>
        <p:txBody>
          <a:bodyPr/>
          <a:lstStyle/>
          <a:p>
            <a:pPr>
              <a:defRPr/>
            </a:pPr>
            <a:r>
              <a:rPr lang="en-US" dirty="0"/>
              <a:t>Introduction</a:t>
            </a:r>
          </a:p>
          <a:p>
            <a:pPr>
              <a:defRPr/>
            </a:pPr>
            <a:r>
              <a:rPr lang="en-US" dirty="0"/>
              <a:t>Key terms</a:t>
            </a:r>
          </a:p>
          <a:p>
            <a:pPr>
              <a:defRPr/>
            </a:pPr>
            <a:r>
              <a:rPr lang="en-US" dirty="0"/>
              <a:t>Agents for pulp protection</a:t>
            </a:r>
          </a:p>
          <a:p>
            <a:pPr>
              <a:defRPr/>
            </a:pPr>
            <a:r>
              <a:rPr lang="en-US" dirty="0"/>
              <a:t>Ideal requirements</a:t>
            </a:r>
          </a:p>
          <a:p>
            <a:pPr>
              <a:defRPr/>
            </a:pPr>
            <a:r>
              <a:rPr lang="en-US" dirty="0"/>
              <a:t>Classifications</a:t>
            </a:r>
          </a:p>
          <a:p>
            <a:pPr>
              <a:defRPr/>
            </a:pPr>
            <a:r>
              <a:rPr lang="en-US" dirty="0"/>
              <a:t>Properties</a:t>
            </a:r>
          </a:p>
          <a:p>
            <a:pPr>
              <a:defRPr/>
            </a:pPr>
            <a:r>
              <a:rPr lang="en-US" dirty="0"/>
              <a:t>composition</a:t>
            </a:r>
          </a:p>
          <a:p>
            <a:endParaRPr lang="en-IN" dirty="0"/>
          </a:p>
        </p:txBody>
      </p:sp>
    </p:spTree>
    <p:extLst>
      <p:ext uri="{BB962C8B-B14F-4D97-AF65-F5344CB8AC3E}">
        <p14:creationId xmlns:p14="http://schemas.microsoft.com/office/powerpoint/2010/main" xmlns="" val="2896549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BE4F4E5-643E-4B51-B2F1-D8FAEB0F6776}" type="datetime5">
              <a:rPr lang="en-US" altLang="en-US"/>
              <a:pPr/>
              <a:t>18-Apr-23</a:t>
            </a:fld>
            <a:endParaRPr lang="en-US" altLang="en-US"/>
          </a:p>
        </p:txBody>
      </p:sp>
      <p:sp>
        <p:nvSpPr>
          <p:cNvPr id="6" name="Slide Number Placeholder 5"/>
          <p:cNvSpPr>
            <a:spLocks noGrp="1"/>
          </p:cNvSpPr>
          <p:nvPr>
            <p:ph type="sldNum" sz="quarter" idx="12"/>
          </p:nvPr>
        </p:nvSpPr>
        <p:spPr/>
        <p:txBody>
          <a:bodyPr/>
          <a:lstStyle/>
          <a:p>
            <a:fld id="{EA9FF9BE-4B1E-4F30-B061-077F6CD6FAF1}" type="slidenum">
              <a:rPr lang="en-US" altLang="en-US"/>
              <a:pPr/>
              <a:t>30</a:t>
            </a:fld>
            <a:endParaRPr lang="en-US" altLang="en-US"/>
          </a:p>
        </p:txBody>
      </p:sp>
      <p:sp>
        <p:nvSpPr>
          <p:cNvPr id="22530" name="Rectangle 2"/>
          <p:cNvSpPr>
            <a:spLocks noGrp="1" noChangeArrowheads="1"/>
          </p:cNvSpPr>
          <p:nvPr>
            <p:ph type="title"/>
          </p:nvPr>
        </p:nvSpPr>
        <p:spPr/>
        <p:txBody>
          <a:bodyPr/>
          <a:lstStyle/>
          <a:p>
            <a:r>
              <a:rPr lang="en-US" altLang="en-US" sz="3400"/>
              <a:t>COMPOMER (DYRACT - DENTSPLY)</a:t>
            </a:r>
          </a:p>
        </p:txBody>
      </p:sp>
      <p:pic>
        <p:nvPicPr>
          <p:cNvPr id="22531" name="Picture 3" descr="Media_176789854"/>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362200" y="2362200"/>
            <a:ext cx="4335463" cy="28781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129809399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3849C0-667D-4941-AC0B-1FCDC96E7B88}" type="datetime5">
              <a:rPr lang="en-US" altLang="en-US"/>
              <a:pPr/>
              <a:t>18-Apr-23</a:t>
            </a:fld>
            <a:endParaRPr lang="en-US" altLang="en-US"/>
          </a:p>
        </p:txBody>
      </p:sp>
      <p:sp>
        <p:nvSpPr>
          <p:cNvPr id="6" name="Slide Number Placeholder 5"/>
          <p:cNvSpPr>
            <a:spLocks noGrp="1"/>
          </p:cNvSpPr>
          <p:nvPr>
            <p:ph type="sldNum" sz="quarter" idx="12"/>
          </p:nvPr>
        </p:nvSpPr>
        <p:spPr/>
        <p:txBody>
          <a:bodyPr/>
          <a:lstStyle/>
          <a:p>
            <a:fld id="{D23E3262-331B-49E1-AAD9-E73A78912AD8}" type="slidenum">
              <a:rPr lang="en-US" altLang="en-US"/>
              <a:pPr/>
              <a:t>31</a:t>
            </a:fld>
            <a:endParaRPr lang="en-US" altLang="en-US"/>
          </a:p>
        </p:txBody>
      </p:sp>
      <p:sp>
        <p:nvSpPr>
          <p:cNvPr id="80898" name="Rectangle 2"/>
          <p:cNvSpPr>
            <a:spLocks noGrp="1" noChangeArrowheads="1"/>
          </p:cNvSpPr>
          <p:nvPr>
            <p:ph type="title"/>
          </p:nvPr>
        </p:nvSpPr>
        <p:spPr/>
        <p:txBody>
          <a:bodyPr/>
          <a:lstStyle/>
          <a:p>
            <a:r>
              <a:rPr lang="en-US" altLang="en-US"/>
              <a:t>COMPOMER </a:t>
            </a:r>
          </a:p>
        </p:txBody>
      </p:sp>
      <p:sp>
        <p:nvSpPr>
          <p:cNvPr id="80899" name="Rectangle 3"/>
          <p:cNvSpPr>
            <a:spLocks noGrp="1" noChangeArrowheads="1"/>
          </p:cNvSpPr>
          <p:nvPr>
            <p:ph type="body" idx="1"/>
          </p:nvPr>
        </p:nvSpPr>
        <p:spPr/>
        <p:txBody>
          <a:bodyPr/>
          <a:lstStyle/>
          <a:p>
            <a:r>
              <a:rPr lang="en-US" altLang="en-US"/>
              <a:t>Most recent evolution of GIC</a:t>
            </a:r>
          </a:p>
          <a:p>
            <a:r>
              <a:rPr lang="en-US" altLang="en-US"/>
              <a:t>It is a poly acid modified composite.</a:t>
            </a:r>
          </a:p>
          <a:p>
            <a:r>
              <a:rPr lang="en-US" altLang="en-US"/>
              <a:t>Fluoride release = conventional GIC</a:t>
            </a:r>
          </a:p>
          <a:p>
            <a:r>
              <a:rPr lang="en-US" altLang="en-US"/>
              <a:t>Properties  = Composites </a:t>
            </a:r>
          </a:p>
          <a:p>
            <a:r>
              <a:rPr lang="en-US" altLang="en-US"/>
              <a:t>Acid- base reaction – in the presence of saliva</a:t>
            </a:r>
          </a:p>
        </p:txBody>
      </p:sp>
    </p:spTree>
    <p:extLst>
      <p:ext uri="{BB962C8B-B14F-4D97-AF65-F5344CB8AC3E}">
        <p14:creationId xmlns:p14="http://schemas.microsoft.com/office/powerpoint/2010/main" xmlns="" val="18466503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E8A0037-8149-4069-BA1D-27150E65DA42}" type="datetime5">
              <a:rPr lang="en-US" altLang="en-US"/>
              <a:pPr/>
              <a:t>18-Apr-23</a:t>
            </a:fld>
            <a:endParaRPr lang="en-US" altLang="en-US"/>
          </a:p>
        </p:txBody>
      </p:sp>
      <p:sp>
        <p:nvSpPr>
          <p:cNvPr id="6" name="Slide Number Placeholder 5"/>
          <p:cNvSpPr>
            <a:spLocks noGrp="1"/>
          </p:cNvSpPr>
          <p:nvPr>
            <p:ph type="sldNum" sz="quarter" idx="12"/>
          </p:nvPr>
        </p:nvSpPr>
        <p:spPr/>
        <p:txBody>
          <a:bodyPr/>
          <a:lstStyle/>
          <a:p>
            <a:fld id="{8BE067B3-D533-489D-8C84-3E2F4996E44D}" type="slidenum">
              <a:rPr lang="en-US" altLang="en-US"/>
              <a:pPr/>
              <a:t>32</a:t>
            </a:fld>
            <a:endParaRPr lang="en-US" altLang="en-US"/>
          </a:p>
        </p:txBody>
      </p:sp>
      <p:sp>
        <p:nvSpPr>
          <p:cNvPr id="81923" name="Rectangle 3"/>
          <p:cNvSpPr>
            <a:spLocks noGrp="1" noChangeArrowheads="1"/>
          </p:cNvSpPr>
          <p:nvPr>
            <p:ph type="body" idx="1"/>
          </p:nvPr>
        </p:nvSpPr>
        <p:spPr/>
        <p:txBody>
          <a:bodyPr/>
          <a:lstStyle/>
          <a:p>
            <a:r>
              <a:rPr lang="en-US" altLang="en-US"/>
              <a:t>As one paste , light curable</a:t>
            </a:r>
          </a:p>
          <a:p>
            <a:r>
              <a:rPr lang="en-US" altLang="en-US"/>
              <a:t>Contain major components of both polymer-based composites and glass ionomers</a:t>
            </a:r>
          </a:p>
          <a:p>
            <a:r>
              <a:rPr lang="en-US" altLang="en-US"/>
              <a:t>Silicate glass particles, sodium fluoride </a:t>
            </a:r>
          </a:p>
          <a:p>
            <a:r>
              <a:rPr lang="en-US" altLang="en-US"/>
              <a:t>Polyacid modified monomer with out water </a:t>
            </a:r>
          </a:p>
        </p:txBody>
      </p:sp>
      <p:sp>
        <p:nvSpPr>
          <p:cNvPr id="81924" name="Rectangle 4"/>
          <p:cNvSpPr>
            <a:spLocks noGrp="1" noChangeArrowheads="1"/>
          </p:cNvSpPr>
          <p:nvPr>
            <p:ph type="title"/>
          </p:nvPr>
        </p:nvSpPr>
        <p:spPr/>
        <p:txBody>
          <a:bodyPr/>
          <a:lstStyle/>
          <a:p>
            <a:r>
              <a:rPr lang="en-US" altLang="en-US"/>
              <a:t>Composition </a:t>
            </a:r>
          </a:p>
        </p:txBody>
      </p:sp>
    </p:spTree>
    <p:extLst>
      <p:ext uri="{BB962C8B-B14F-4D97-AF65-F5344CB8AC3E}">
        <p14:creationId xmlns:p14="http://schemas.microsoft.com/office/powerpoint/2010/main" xmlns="" val="42939294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fld id="{EE839A47-54CE-4473-AACB-FEB94DEEDBEA}" type="datetime5">
              <a:rPr lang="en-US" altLang="en-US"/>
              <a:pPr/>
              <a:t>18-Apr-23</a:t>
            </a:fld>
            <a:endParaRPr lang="en-US" altLang="en-US"/>
          </a:p>
        </p:txBody>
      </p:sp>
      <p:sp>
        <p:nvSpPr>
          <p:cNvPr id="5" name="Slide Number Placeholder 5"/>
          <p:cNvSpPr>
            <a:spLocks noGrp="1"/>
          </p:cNvSpPr>
          <p:nvPr>
            <p:ph type="sldNum" sz="quarter" idx="12"/>
          </p:nvPr>
        </p:nvSpPr>
        <p:spPr/>
        <p:txBody>
          <a:bodyPr/>
          <a:lstStyle/>
          <a:p>
            <a:fld id="{907D263E-4AC8-4FA4-9576-9D75467073FE}" type="slidenum">
              <a:rPr lang="en-US" altLang="en-US"/>
              <a:pPr/>
              <a:t>33</a:t>
            </a:fld>
            <a:endParaRPr lang="en-US" altLang="en-US"/>
          </a:p>
        </p:txBody>
      </p:sp>
      <p:sp>
        <p:nvSpPr>
          <p:cNvPr id="82947" name="Rectangle 3"/>
          <p:cNvSpPr>
            <a:spLocks noGrp="1" noChangeArrowheads="1"/>
          </p:cNvSpPr>
          <p:nvPr>
            <p:ph type="body" idx="1"/>
          </p:nvPr>
        </p:nvSpPr>
        <p:spPr/>
        <p:txBody>
          <a:bodyPr/>
          <a:lstStyle/>
          <a:p>
            <a:pPr>
              <a:buFont typeface="Wingdings" pitchFamily="2" charset="2"/>
              <a:buNone/>
            </a:pPr>
            <a:r>
              <a:rPr lang="en-US" altLang="en-US"/>
              <a:t>Setting is by photo polymerization of acid monomer </a:t>
            </a:r>
          </a:p>
          <a:p>
            <a:pPr>
              <a:buFont typeface="Wingdings" pitchFamily="2" charset="2"/>
              <a:buNone/>
            </a:pPr>
            <a:r>
              <a:rPr lang="en-US" altLang="en-US"/>
              <a:t>Absorb water in the saliva and acid base reaction takes place </a:t>
            </a:r>
          </a:p>
          <a:p>
            <a:pPr>
              <a:buFont typeface="Wingdings" pitchFamily="2" charset="2"/>
              <a:buNone/>
            </a:pPr>
            <a:r>
              <a:rPr lang="en-US" altLang="en-US"/>
              <a:t>Not self adhesive </a:t>
            </a:r>
          </a:p>
          <a:p>
            <a:pPr>
              <a:buFont typeface="Wingdings" pitchFamily="2" charset="2"/>
              <a:buNone/>
            </a:pPr>
            <a:r>
              <a:rPr lang="en-US" altLang="en-US"/>
              <a:t>Denting bonding agent is needed</a:t>
            </a:r>
          </a:p>
          <a:p>
            <a:endParaRPr lang="en-US" altLang="en-US"/>
          </a:p>
        </p:txBody>
      </p:sp>
    </p:spTree>
    <p:extLst>
      <p:ext uri="{BB962C8B-B14F-4D97-AF65-F5344CB8AC3E}">
        <p14:creationId xmlns:p14="http://schemas.microsoft.com/office/powerpoint/2010/main" xmlns="" val="34471245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96C8033-51EB-472E-AF11-12E458D69F3D}" type="datetime5">
              <a:rPr lang="en-US" altLang="en-US"/>
              <a:pPr/>
              <a:t>18-Apr-23</a:t>
            </a:fld>
            <a:endParaRPr lang="en-US" altLang="en-US"/>
          </a:p>
        </p:txBody>
      </p:sp>
      <p:sp>
        <p:nvSpPr>
          <p:cNvPr id="6" name="Slide Number Placeholder 5"/>
          <p:cNvSpPr>
            <a:spLocks noGrp="1"/>
          </p:cNvSpPr>
          <p:nvPr>
            <p:ph type="sldNum" sz="quarter" idx="12"/>
          </p:nvPr>
        </p:nvSpPr>
        <p:spPr/>
        <p:txBody>
          <a:bodyPr/>
          <a:lstStyle/>
          <a:p>
            <a:fld id="{2731C7CE-2F2D-4C66-B989-B57232BBFB02}" type="slidenum">
              <a:rPr lang="en-US" altLang="en-US"/>
              <a:pPr/>
              <a:t>34</a:t>
            </a:fld>
            <a:endParaRPr lang="en-US" altLang="en-US"/>
          </a:p>
        </p:txBody>
      </p:sp>
      <p:sp>
        <p:nvSpPr>
          <p:cNvPr id="83970" name="Rectangle 2"/>
          <p:cNvSpPr>
            <a:spLocks noGrp="1" noChangeArrowheads="1"/>
          </p:cNvSpPr>
          <p:nvPr>
            <p:ph type="title"/>
          </p:nvPr>
        </p:nvSpPr>
        <p:spPr/>
        <p:txBody>
          <a:bodyPr/>
          <a:lstStyle/>
          <a:p>
            <a:r>
              <a:rPr lang="en-US" altLang="en-US"/>
              <a:t>Recent 2 component materials </a:t>
            </a:r>
          </a:p>
        </p:txBody>
      </p:sp>
      <p:sp>
        <p:nvSpPr>
          <p:cNvPr id="83971" name="Rectangle 3"/>
          <p:cNvSpPr>
            <a:spLocks noGrp="1" noChangeArrowheads="1"/>
          </p:cNvSpPr>
          <p:nvPr>
            <p:ph type="body" idx="1"/>
          </p:nvPr>
        </p:nvSpPr>
        <p:spPr>
          <a:xfrm>
            <a:off x="566738" y="1752600"/>
            <a:ext cx="8120062" cy="4572000"/>
          </a:xfrm>
        </p:spPr>
        <p:txBody>
          <a:bodyPr/>
          <a:lstStyle/>
          <a:p>
            <a:pPr>
              <a:buFont typeface="Wingdings" pitchFamily="2" charset="2"/>
              <a:buNone/>
            </a:pPr>
            <a:r>
              <a:rPr lang="en-US" altLang="en-US"/>
              <a:t>Powder – strontium aluminium 					fluorosilicate</a:t>
            </a:r>
          </a:p>
          <a:p>
            <a:pPr>
              <a:buFont typeface="Wingdings" pitchFamily="2" charset="2"/>
              <a:buNone/>
            </a:pPr>
            <a:r>
              <a:rPr lang="en-US" altLang="en-US"/>
              <a:t>			  -Metallic oxide </a:t>
            </a:r>
          </a:p>
          <a:p>
            <a:pPr>
              <a:buFont typeface="Wingdings" pitchFamily="2" charset="2"/>
              <a:buNone/>
            </a:pPr>
            <a:r>
              <a:rPr lang="en-US" altLang="en-US"/>
              <a:t>			  -light and chemical activated 			initiators</a:t>
            </a:r>
          </a:p>
          <a:p>
            <a:pPr>
              <a:buFont typeface="Wingdings" pitchFamily="2" charset="2"/>
              <a:buNone/>
            </a:pPr>
            <a:r>
              <a:rPr lang="en-US" altLang="en-US"/>
              <a:t>Liquid – polymerizable methacrylate / carboxylic acid monomers, multifunctional acrylate monomers, water (self adhesive).</a:t>
            </a:r>
          </a:p>
        </p:txBody>
      </p:sp>
    </p:spTree>
    <p:extLst>
      <p:ext uri="{BB962C8B-B14F-4D97-AF65-F5344CB8AC3E}">
        <p14:creationId xmlns:p14="http://schemas.microsoft.com/office/powerpoint/2010/main" xmlns="" val="2509098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F71BDA1-F38C-4E4B-A3EC-30CCA0875D38}" type="datetime5">
              <a:rPr lang="en-US" altLang="en-US"/>
              <a:pPr/>
              <a:t>18-Apr-23</a:t>
            </a:fld>
            <a:endParaRPr lang="en-US" altLang="en-US"/>
          </a:p>
        </p:txBody>
      </p:sp>
      <p:sp>
        <p:nvSpPr>
          <p:cNvPr id="6" name="Slide Number Placeholder 5"/>
          <p:cNvSpPr>
            <a:spLocks noGrp="1"/>
          </p:cNvSpPr>
          <p:nvPr>
            <p:ph type="sldNum" sz="quarter" idx="12"/>
          </p:nvPr>
        </p:nvSpPr>
        <p:spPr/>
        <p:txBody>
          <a:bodyPr/>
          <a:lstStyle/>
          <a:p>
            <a:fld id="{4A40AFF2-7860-4D2F-9896-3BEF2AAF0F2E}" type="slidenum">
              <a:rPr lang="en-US" altLang="en-US"/>
              <a:pPr/>
              <a:t>35</a:t>
            </a:fld>
            <a:endParaRPr lang="en-US" altLang="en-US"/>
          </a:p>
        </p:txBody>
      </p:sp>
      <p:sp>
        <p:nvSpPr>
          <p:cNvPr id="87042" name="Rectangle 2"/>
          <p:cNvSpPr>
            <a:spLocks noGrp="1" noChangeArrowheads="1"/>
          </p:cNvSpPr>
          <p:nvPr>
            <p:ph type="title"/>
          </p:nvPr>
        </p:nvSpPr>
        <p:spPr/>
        <p:txBody>
          <a:bodyPr/>
          <a:lstStyle/>
          <a:p>
            <a:r>
              <a:rPr lang="en-US" altLang="en-US"/>
              <a:t>Manipulation</a:t>
            </a:r>
          </a:p>
        </p:txBody>
      </p:sp>
      <p:sp>
        <p:nvSpPr>
          <p:cNvPr id="87043" name="Rectangle 3"/>
          <p:cNvSpPr>
            <a:spLocks noGrp="1" noChangeArrowheads="1"/>
          </p:cNvSpPr>
          <p:nvPr>
            <p:ph type="body" idx="1"/>
          </p:nvPr>
        </p:nvSpPr>
        <p:spPr/>
        <p:txBody>
          <a:bodyPr/>
          <a:lstStyle/>
          <a:p>
            <a:r>
              <a:rPr lang="en-US" altLang="en-US"/>
              <a:t>Tooth structure should be etched before application of DBA </a:t>
            </a:r>
          </a:p>
          <a:p>
            <a:r>
              <a:rPr lang="en-US" altLang="en-US"/>
              <a:t>Finishing – as of composites </a:t>
            </a:r>
          </a:p>
          <a:p>
            <a:r>
              <a:rPr lang="en-US" altLang="en-US"/>
              <a:t>2 – component system – cement mixture is placed only on prosthesis</a:t>
            </a:r>
          </a:p>
          <a:p>
            <a:pPr>
              <a:buFont typeface="Wingdings" pitchFamily="2" charset="2"/>
              <a:buNone/>
            </a:pPr>
            <a:r>
              <a:rPr lang="en-US" altLang="en-US"/>
              <a:t>    then light curing is done </a:t>
            </a:r>
          </a:p>
        </p:txBody>
      </p:sp>
    </p:spTree>
    <p:extLst>
      <p:ext uri="{BB962C8B-B14F-4D97-AF65-F5344CB8AC3E}">
        <p14:creationId xmlns:p14="http://schemas.microsoft.com/office/powerpoint/2010/main" xmlns="" val="36430943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A79AA0B-9393-4BAC-879A-6DE2BE54C6C3}" type="datetime5">
              <a:rPr lang="en-US" altLang="en-US"/>
              <a:pPr/>
              <a:t>18-Apr-23</a:t>
            </a:fld>
            <a:endParaRPr lang="en-US" altLang="en-US"/>
          </a:p>
        </p:txBody>
      </p:sp>
      <p:sp>
        <p:nvSpPr>
          <p:cNvPr id="6" name="Slide Number Placeholder 5"/>
          <p:cNvSpPr>
            <a:spLocks noGrp="1"/>
          </p:cNvSpPr>
          <p:nvPr>
            <p:ph type="sldNum" sz="quarter" idx="12"/>
          </p:nvPr>
        </p:nvSpPr>
        <p:spPr/>
        <p:txBody>
          <a:bodyPr/>
          <a:lstStyle/>
          <a:p>
            <a:fld id="{A1CFE4C5-386C-4104-B612-A86CA518F8F9}" type="slidenum">
              <a:rPr lang="en-US" altLang="en-US"/>
              <a:pPr/>
              <a:t>36</a:t>
            </a:fld>
            <a:endParaRPr lang="en-US" altLang="en-US"/>
          </a:p>
        </p:txBody>
      </p:sp>
      <p:sp>
        <p:nvSpPr>
          <p:cNvPr id="84994" name="Rectangle 2"/>
          <p:cNvSpPr>
            <a:spLocks noGrp="1" noChangeArrowheads="1"/>
          </p:cNvSpPr>
          <p:nvPr>
            <p:ph type="title"/>
          </p:nvPr>
        </p:nvSpPr>
        <p:spPr/>
        <p:txBody>
          <a:bodyPr/>
          <a:lstStyle/>
          <a:p>
            <a:r>
              <a:rPr lang="en-US" altLang="en-US"/>
              <a:t>Characteristic features </a:t>
            </a:r>
          </a:p>
        </p:txBody>
      </p:sp>
      <p:sp>
        <p:nvSpPr>
          <p:cNvPr id="84995" name="Rectangle 3"/>
          <p:cNvSpPr>
            <a:spLocks noGrp="1" noChangeArrowheads="1"/>
          </p:cNvSpPr>
          <p:nvPr>
            <p:ph type="body" idx="1"/>
          </p:nvPr>
        </p:nvSpPr>
        <p:spPr/>
        <p:txBody>
          <a:bodyPr/>
          <a:lstStyle/>
          <a:p>
            <a:r>
              <a:rPr lang="en-US" altLang="en-US"/>
              <a:t>One paste compomers – as restorative material – release less fluoride than GIC and hybrid GIC’s </a:t>
            </a:r>
          </a:p>
          <a:p>
            <a:r>
              <a:rPr lang="en-US" altLang="en-US"/>
              <a:t>Mechanical properties are superior to those of traditional GIC and RMGI and equivalent to polymer based composites </a:t>
            </a:r>
          </a:p>
        </p:txBody>
      </p:sp>
    </p:spTree>
    <p:extLst>
      <p:ext uri="{BB962C8B-B14F-4D97-AF65-F5344CB8AC3E}">
        <p14:creationId xmlns:p14="http://schemas.microsoft.com/office/powerpoint/2010/main" xmlns="" val="8085832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fld id="{FC8C58AC-FB4C-443E-A347-4E0A02807CE0}" type="datetime5">
              <a:rPr lang="en-US" altLang="en-US"/>
              <a:pPr/>
              <a:t>18-Apr-23</a:t>
            </a:fld>
            <a:endParaRPr lang="en-US" altLang="en-US"/>
          </a:p>
        </p:txBody>
      </p:sp>
      <p:sp>
        <p:nvSpPr>
          <p:cNvPr id="5" name="Slide Number Placeholder 5"/>
          <p:cNvSpPr>
            <a:spLocks noGrp="1"/>
          </p:cNvSpPr>
          <p:nvPr>
            <p:ph type="sldNum" sz="quarter" idx="12"/>
          </p:nvPr>
        </p:nvSpPr>
        <p:spPr/>
        <p:txBody>
          <a:bodyPr/>
          <a:lstStyle/>
          <a:p>
            <a:fld id="{B6BED28C-5D37-40E7-A724-C084B02C9AC7}" type="slidenum">
              <a:rPr lang="en-US" altLang="en-US"/>
              <a:pPr/>
              <a:t>37</a:t>
            </a:fld>
            <a:endParaRPr lang="en-US" altLang="en-US"/>
          </a:p>
        </p:txBody>
      </p:sp>
      <p:sp>
        <p:nvSpPr>
          <p:cNvPr id="200707" name="Rectangle 3"/>
          <p:cNvSpPr>
            <a:spLocks noGrp="1" noChangeArrowheads="1"/>
          </p:cNvSpPr>
          <p:nvPr>
            <p:ph type="body" idx="1"/>
          </p:nvPr>
        </p:nvSpPr>
        <p:spPr/>
        <p:txBody>
          <a:bodyPr/>
          <a:lstStyle/>
          <a:p>
            <a:r>
              <a:rPr lang="en-US" altLang="en-US"/>
              <a:t>2 component luting systems – are indicated primarily for cementing of prosthesis.</a:t>
            </a:r>
          </a:p>
          <a:p>
            <a:r>
              <a:rPr lang="en-US" altLang="en-US"/>
              <a:t>Risk for post-operative sensitivity is lowered.</a:t>
            </a:r>
          </a:p>
          <a:p>
            <a:pPr>
              <a:buFont typeface="Wingdings" pitchFamily="2" charset="2"/>
              <a:buNone/>
            </a:pPr>
            <a:endParaRPr lang="en-US" altLang="en-US"/>
          </a:p>
        </p:txBody>
      </p:sp>
    </p:spTree>
    <p:extLst>
      <p:ext uri="{BB962C8B-B14F-4D97-AF65-F5344CB8AC3E}">
        <p14:creationId xmlns:p14="http://schemas.microsoft.com/office/powerpoint/2010/main" xmlns="" val="15696298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5B618DD-586C-4FC2-8384-5C8FD15AD141}" type="datetime5">
              <a:rPr lang="en-US" altLang="en-US"/>
              <a:pPr/>
              <a:t>18-Apr-23</a:t>
            </a:fld>
            <a:endParaRPr lang="en-US" altLang="en-US"/>
          </a:p>
        </p:txBody>
      </p:sp>
      <p:sp>
        <p:nvSpPr>
          <p:cNvPr id="5" name="Slide Number Placeholder 4"/>
          <p:cNvSpPr>
            <a:spLocks noGrp="1"/>
          </p:cNvSpPr>
          <p:nvPr>
            <p:ph type="sldNum" sz="quarter" idx="12"/>
          </p:nvPr>
        </p:nvSpPr>
        <p:spPr/>
        <p:txBody>
          <a:bodyPr/>
          <a:lstStyle/>
          <a:p>
            <a:fld id="{FF8F8295-00C5-4660-BFDB-FF0593BD3158}" type="slidenum">
              <a:rPr lang="en-US" altLang="en-US"/>
              <a:pPr/>
              <a:t>38</a:t>
            </a:fld>
            <a:endParaRPr lang="en-US" altLang="en-US"/>
          </a:p>
        </p:txBody>
      </p:sp>
      <p:sp>
        <p:nvSpPr>
          <p:cNvPr id="123908" name="Rectangle 4"/>
          <p:cNvSpPr>
            <a:spLocks noGrp="1" noChangeArrowheads="1"/>
          </p:cNvSpPr>
          <p:nvPr>
            <p:ph type="title"/>
          </p:nvPr>
        </p:nvSpPr>
        <p:spPr>
          <a:xfrm>
            <a:off x="609600" y="2514600"/>
            <a:ext cx="8001000" cy="1216025"/>
          </a:xfrm>
        </p:spPr>
        <p:txBody>
          <a:bodyPr/>
          <a:lstStyle/>
          <a:p>
            <a:r>
              <a:rPr lang="en-US" altLang="en-US" sz="3400" b="1"/>
              <a:t>Tri-cure Glass Ionomer Cements</a:t>
            </a:r>
          </a:p>
        </p:txBody>
      </p:sp>
    </p:spTree>
    <p:extLst>
      <p:ext uri="{BB962C8B-B14F-4D97-AF65-F5344CB8AC3E}">
        <p14:creationId xmlns:p14="http://schemas.microsoft.com/office/powerpoint/2010/main" xmlns="" val="16264686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49CE29-92E1-43A2-AEB8-41DB332E3F29}" type="datetime5">
              <a:rPr lang="en-US" altLang="en-US"/>
              <a:pPr/>
              <a:t>18-Apr-23</a:t>
            </a:fld>
            <a:endParaRPr lang="en-US" altLang="en-US"/>
          </a:p>
        </p:txBody>
      </p:sp>
      <p:sp>
        <p:nvSpPr>
          <p:cNvPr id="6" name="Slide Number Placeholder 5"/>
          <p:cNvSpPr>
            <a:spLocks noGrp="1"/>
          </p:cNvSpPr>
          <p:nvPr>
            <p:ph type="sldNum" sz="quarter" idx="12"/>
          </p:nvPr>
        </p:nvSpPr>
        <p:spPr/>
        <p:txBody>
          <a:bodyPr/>
          <a:lstStyle/>
          <a:p>
            <a:fld id="{A0D37C98-D5EA-4460-AAAC-FD147B949FBD}" type="slidenum">
              <a:rPr lang="en-US" altLang="en-US"/>
              <a:pPr/>
              <a:t>39</a:t>
            </a:fld>
            <a:endParaRPr lang="en-US" altLang="en-US"/>
          </a:p>
        </p:txBody>
      </p:sp>
      <p:sp>
        <p:nvSpPr>
          <p:cNvPr id="117762" name="Rectangle 2"/>
          <p:cNvSpPr>
            <a:spLocks noGrp="1" noChangeArrowheads="1"/>
          </p:cNvSpPr>
          <p:nvPr>
            <p:ph type="title"/>
          </p:nvPr>
        </p:nvSpPr>
        <p:spPr/>
        <p:txBody>
          <a:bodyPr/>
          <a:lstStyle/>
          <a:p>
            <a:r>
              <a:rPr lang="en-US" altLang="en-US" sz="3400" b="1"/>
              <a:t>Tri-cure Glass Ionomer Cements</a:t>
            </a:r>
          </a:p>
        </p:txBody>
      </p:sp>
      <p:sp>
        <p:nvSpPr>
          <p:cNvPr id="117763" name="Rectangle 3"/>
          <p:cNvSpPr>
            <a:spLocks noGrp="1" noChangeArrowheads="1"/>
          </p:cNvSpPr>
          <p:nvPr>
            <p:ph type="body" idx="1"/>
          </p:nvPr>
        </p:nvSpPr>
        <p:spPr/>
        <p:txBody>
          <a:bodyPr/>
          <a:lstStyle/>
          <a:p>
            <a:r>
              <a:rPr lang="en-US" altLang="en-US"/>
              <a:t>Some systems have also incorporated a chemical curing tertiary amine-peroxide reaction to polymerize the methacrylate double bonds along with the photo-initiation and acid-base ionic reaction. </a:t>
            </a:r>
          </a:p>
          <a:p>
            <a:r>
              <a:rPr lang="en-US" altLang="en-US"/>
              <a:t>These materials are known as tri-cure glass ionomer cements. </a:t>
            </a:r>
          </a:p>
        </p:txBody>
      </p:sp>
    </p:spTree>
    <p:extLst>
      <p:ext uri="{BB962C8B-B14F-4D97-AF65-F5344CB8AC3E}">
        <p14:creationId xmlns:p14="http://schemas.microsoft.com/office/powerpoint/2010/main" xmlns="" val="3666309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0F24C81-818D-49FF-B1CC-DC78CBEBB134}" type="datetime5">
              <a:rPr lang="en-US" altLang="en-US"/>
              <a:pPr/>
              <a:t>18-Apr-23</a:t>
            </a:fld>
            <a:endParaRPr lang="en-US" altLang="en-US"/>
          </a:p>
        </p:txBody>
      </p:sp>
      <p:sp>
        <p:nvSpPr>
          <p:cNvPr id="6" name="Slide Number Placeholder 5"/>
          <p:cNvSpPr>
            <a:spLocks noGrp="1"/>
          </p:cNvSpPr>
          <p:nvPr>
            <p:ph type="sldNum" sz="quarter" idx="12"/>
          </p:nvPr>
        </p:nvSpPr>
        <p:spPr/>
        <p:txBody>
          <a:bodyPr/>
          <a:lstStyle/>
          <a:p>
            <a:fld id="{62333222-DE9F-4389-AEC1-EEFD6DA0F6EB}" type="slidenum">
              <a:rPr lang="en-US" altLang="en-US"/>
              <a:pPr/>
              <a:t>4</a:t>
            </a:fld>
            <a:endParaRPr lang="en-US" altLang="en-US"/>
          </a:p>
        </p:txBody>
      </p:sp>
      <p:sp>
        <p:nvSpPr>
          <p:cNvPr id="179202" name="Rectangle 2"/>
          <p:cNvSpPr>
            <a:spLocks noGrp="1" noChangeArrowheads="1"/>
          </p:cNvSpPr>
          <p:nvPr>
            <p:ph type="title"/>
          </p:nvPr>
        </p:nvSpPr>
        <p:spPr/>
        <p:txBody>
          <a:bodyPr/>
          <a:lstStyle/>
          <a:p>
            <a:r>
              <a:rPr lang="en-US" altLang="en-US"/>
              <a:t>METAL – REINFORCED   GIC</a:t>
            </a:r>
          </a:p>
        </p:txBody>
      </p:sp>
      <p:pic>
        <p:nvPicPr>
          <p:cNvPr id="179204" name="Picture 4" descr="200732293127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209800" y="2209800"/>
            <a:ext cx="4424363" cy="3540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474846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fld id="{A383D79C-3B0B-4BCB-A899-4B1F0C9D9251}" type="datetime5">
              <a:rPr lang="en-US" altLang="en-US"/>
              <a:pPr/>
              <a:t>18-Apr-23</a:t>
            </a:fld>
            <a:endParaRPr lang="en-US" altLang="en-US"/>
          </a:p>
        </p:txBody>
      </p:sp>
      <p:sp>
        <p:nvSpPr>
          <p:cNvPr id="5" name="Slide Number Placeholder 5"/>
          <p:cNvSpPr>
            <a:spLocks noGrp="1"/>
          </p:cNvSpPr>
          <p:nvPr>
            <p:ph type="sldNum" sz="quarter" idx="12"/>
          </p:nvPr>
        </p:nvSpPr>
        <p:spPr/>
        <p:txBody>
          <a:bodyPr/>
          <a:lstStyle/>
          <a:p>
            <a:fld id="{C079ECFE-188F-4ABE-83BA-FCDE490E4F9D}" type="slidenum">
              <a:rPr lang="en-US" altLang="en-US"/>
              <a:pPr/>
              <a:t>40</a:t>
            </a:fld>
            <a:endParaRPr lang="en-US" altLang="en-US"/>
          </a:p>
        </p:txBody>
      </p:sp>
      <p:sp>
        <p:nvSpPr>
          <p:cNvPr id="125955" name="Rectangle 3"/>
          <p:cNvSpPr>
            <a:spLocks noGrp="1" noChangeArrowheads="1"/>
          </p:cNvSpPr>
          <p:nvPr>
            <p:ph type="body" idx="1"/>
          </p:nvPr>
        </p:nvSpPr>
        <p:spPr/>
        <p:txBody>
          <a:bodyPr/>
          <a:lstStyle/>
          <a:p>
            <a:r>
              <a:rPr lang="en-US" altLang="en-US" sz="2600"/>
              <a:t>The chemical cure component of tri-cure cements has been shown to have a significant effect on their overall strength. </a:t>
            </a:r>
          </a:p>
          <a:p>
            <a:r>
              <a:rPr lang="en-US" altLang="en-US" sz="2600"/>
              <a:t>Photo-initiated cements cannot be used in cases involving opaque structures such as metal substrates. </a:t>
            </a:r>
          </a:p>
          <a:p>
            <a:r>
              <a:rPr lang="en-US" altLang="en-US" sz="2600"/>
              <a:t>The resin-modified glass ionomer cements generally have a much lower release of fluoride than the conventional glass ionomer materials.</a:t>
            </a:r>
          </a:p>
        </p:txBody>
      </p:sp>
    </p:spTree>
    <p:extLst>
      <p:ext uri="{BB962C8B-B14F-4D97-AF65-F5344CB8AC3E}">
        <p14:creationId xmlns:p14="http://schemas.microsoft.com/office/powerpoint/2010/main" xmlns="" val="16780306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6A33ECD-6614-4112-9300-6BCD20333883}" type="datetime5">
              <a:rPr lang="en-US" altLang="en-US"/>
              <a:pPr/>
              <a:t>18-Apr-23</a:t>
            </a:fld>
            <a:endParaRPr lang="en-US" altLang="en-US"/>
          </a:p>
        </p:txBody>
      </p:sp>
      <p:sp>
        <p:nvSpPr>
          <p:cNvPr id="5" name="Slide Number Placeholder 4"/>
          <p:cNvSpPr>
            <a:spLocks noGrp="1"/>
          </p:cNvSpPr>
          <p:nvPr>
            <p:ph type="sldNum" sz="quarter" idx="12"/>
          </p:nvPr>
        </p:nvSpPr>
        <p:spPr/>
        <p:txBody>
          <a:bodyPr/>
          <a:lstStyle/>
          <a:p>
            <a:fld id="{5EE8C9E0-D881-456C-9262-8BBCF5FEA6F6}" type="slidenum">
              <a:rPr lang="en-US" altLang="en-US"/>
              <a:pPr/>
              <a:t>41</a:t>
            </a:fld>
            <a:endParaRPr lang="en-US" altLang="en-US"/>
          </a:p>
        </p:txBody>
      </p:sp>
      <p:sp>
        <p:nvSpPr>
          <p:cNvPr id="24578" name="Rectangle 2"/>
          <p:cNvSpPr>
            <a:spLocks noGrp="1" noChangeArrowheads="1"/>
          </p:cNvSpPr>
          <p:nvPr>
            <p:ph type="title"/>
          </p:nvPr>
        </p:nvSpPr>
        <p:spPr>
          <a:xfrm>
            <a:off x="609600" y="2590800"/>
            <a:ext cx="7772400" cy="1143000"/>
          </a:xfrm>
        </p:spPr>
        <p:txBody>
          <a:bodyPr/>
          <a:lstStyle/>
          <a:p>
            <a:r>
              <a:rPr lang="en-US" altLang="en-US"/>
              <a:t>LIGHT CURED GIC</a:t>
            </a:r>
          </a:p>
        </p:txBody>
      </p:sp>
    </p:spTree>
    <p:extLst>
      <p:ext uri="{BB962C8B-B14F-4D97-AF65-F5344CB8AC3E}">
        <p14:creationId xmlns:p14="http://schemas.microsoft.com/office/powerpoint/2010/main" xmlns="" val="364499501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93936A5-BD25-482E-B723-7E90D6527E0F}" type="datetime5">
              <a:rPr lang="en-US" altLang="en-US"/>
              <a:pPr/>
              <a:t>18-Apr-23</a:t>
            </a:fld>
            <a:endParaRPr lang="en-US" altLang="en-US"/>
          </a:p>
        </p:txBody>
      </p:sp>
      <p:sp>
        <p:nvSpPr>
          <p:cNvPr id="6" name="Slide Number Placeholder 5"/>
          <p:cNvSpPr>
            <a:spLocks noGrp="1"/>
          </p:cNvSpPr>
          <p:nvPr>
            <p:ph type="sldNum" sz="quarter" idx="12"/>
          </p:nvPr>
        </p:nvSpPr>
        <p:spPr/>
        <p:txBody>
          <a:bodyPr/>
          <a:lstStyle/>
          <a:p>
            <a:fld id="{E1BA2C4F-97B7-43CC-8CDD-6084E47EFD07}" type="slidenum">
              <a:rPr lang="en-US" altLang="en-US"/>
              <a:pPr/>
              <a:t>42</a:t>
            </a:fld>
            <a:endParaRPr lang="en-US" altLang="en-US"/>
          </a:p>
        </p:txBody>
      </p:sp>
      <p:sp>
        <p:nvSpPr>
          <p:cNvPr id="121858" name="Rectangle 2"/>
          <p:cNvSpPr>
            <a:spLocks noGrp="1" noChangeArrowheads="1"/>
          </p:cNvSpPr>
          <p:nvPr>
            <p:ph type="title"/>
          </p:nvPr>
        </p:nvSpPr>
        <p:spPr/>
        <p:txBody>
          <a:bodyPr/>
          <a:lstStyle/>
          <a:p>
            <a:r>
              <a:rPr lang="en-US" altLang="en-US" b="1"/>
              <a:t>Fuji Bond LC</a:t>
            </a:r>
          </a:p>
        </p:txBody>
      </p:sp>
      <p:sp>
        <p:nvSpPr>
          <p:cNvPr id="121859" name="Rectangle 3"/>
          <p:cNvSpPr>
            <a:spLocks noGrp="1" noChangeArrowheads="1"/>
          </p:cNvSpPr>
          <p:nvPr>
            <p:ph type="body" idx="1"/>
          </p:nvPr>
        </p:nvSpPr>
        <p:spPr/>
        <p:txBody>
          <a:bodyPr/>
          <a:lstStyle/>
          <a:p>
            <a:pPr>
              <a:lnSpc>
                <a:spcPct val="90000"/>
              </a:lnSpc>
              <a:buFont typeface="Wingdings" pitchFamily="2" charset="2"/>
              <a:buNone/>
            </a:pPr>
            <a:endParaRPr lang="en-US" altLang="en-US" sz="2100" b="1"/>
          </a:p>
          <a:p>
            <a:pPr>
              <a:lnSpc>
                <a:spcPct val="90000"/>
              </a:lnSpc>
            </a:pPr>
            <a:r>
              <a:rPr lang="en-US" altLang="en-US" sz="2100" b="1"/>
              <a:t>Fuji Bond LC</a:t>
            </a:r>
            <a:r>
              <a:rPr lang="en-US" altLang="en-US" sz="2100"/>
              <a:t> is a light-activated glass-ionomer cement that is placed on conditioned enamel  and dentin to facilitate composite resin bonding. </a:t>
            </a:r>
          </a:p>
          <a:p>
            <a:pPr>
              <a:lnSpc>
                <a:spcPct val="90000"/>
              </a:lnSpc>
            </a:pPr>
            <a:r>
              <a:rPr lang="en-US" altLang="en-US" sz="2100"/>
              <a:t>The manufacturer describes the product as a "light-cured, reinforced glass ionomer dentin/enamel bonding agent.“</a:t>
            </a:r>
          </a:p>
          <a:p>
            <a:pPr>
              <a:lnSpc>
                <a:spcPct val="90000"/>
              </a:lnSpc>
            </a:pPr>
            <a:r>
              <a:rPr lang="en-US" altLang="en-US" sz="2100"/>
              <a:t> It is specifically recommended for three purposes: for direct bonding of composite resin to dentin and enamel, for direct bonding of composite resin to enamel and a Fuji II LC base in a "sandwich" technique, and for the treatment of hypersensitive cervical and root surfaces of teeth. </a:t>
            </a:r>
          </a:p>
        </p:txBody>
      </p:sp>
    </p:spTree>
    <p:extLst>
      <p:ext uri="{BB962C8B-B14F-4D97-AF65-F5344CB8AC3E}">
        <p14:creationId xmlns:p14="http://schemas.microsoft.com/office/powerpoint/2010/main" xmlns="" val="36003020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fld id="{6EFA298D-5B00-4EAD-9299-C9C74E64BADE}" type="datetime5">
              <a:rPr lang="en-US" altLang="en-US"/>
              <a:pPr/>
              <a:t>18-Apr-23</a:t>
            </a:fld>
            <a:endParaRPr lang="en-US" altLang="en-US"/>
          </a:p>
        </p:txBody>
      </p:sp>
      <p:sp>
        <p:nvSpPr>
          <p:cNvPr id="5" name="Slide Number Placeholder 5"/>
          <p:cNvSpPr>
            <a:spLocks noGrp="1"/>
          </p:cNvSpPr>
          <p:nvPr>
            <p:ph type="sldNum" sz="quarter" idx="12"/>
          </p:nvPr>
        </p:nvSpPr>
        <p:spPr/>
        <p:txBody>
          <a:bodyPr/>
          <a:lstStyle/>
          <a:p>
            <a:fld id="{487CCCEB-88B5-4335-B795-211B61D1C82F}" type="slidenum">
              <a:rPr lang="en-US" altLang="en-US"/>
              <a:pPr/>
              <a:t>43</a:t>
            </a:fld>
            <a:endParaRPr lang="en-US" altLang="en-US"/>
          </a:p>
        </p:txBody>
      </p:sp>
      <p:sp>
        <p:nvSpPr>
          <p:cNvPr id="122883" name="Rectangle 3"/>
          <p:cNvSpPr>
            <a:spLocks noGrp="1" noChangeArrowheads="1"/>
          </p:cNvSpPr>
          <p:nvPr>
            <p:ph type="body" idx="1"/>
          </p:nvPr>
        </p:nvSpPr>
        <p:spPr/>
        <p:txBody>
          <a:bodyPr/>
          <a:lstStyle/>
          <a:p>
            <a:pPr>
              <a:lnSpc>
                <a:spcPct val="90000"/>
              </a:lnSpc>
            </a:pPr>
            <a:r>
              <a:rPr lang="en-US" altLang="en-US" sz="2100"/>
              <a:t>It is supplied as a powder and a liquid that are mixed together immediately before use. </a:t>
            </a:r>
          </a:p>
          <a:p>
            <a:pPr>
              <a:lnSpc>
                <a:spcPct val="90000"/>
              </a:lnSpc>
            </a:pPr>
            <a:r>
              <a:rPr lang="en-US" altLang="en-US" sz="2100"/>
              <a:t>Prior to application of the mixed material, the tooth is conditioned with a liquid that is supplied with the product (Cavity Conditioner).</a:t>
            </a:r>
          </a:p>
          <a:p>
            <a:pPr>
              <a:lnSpc>
                <a:spcPct val="90000"/>
              </a:lnSpc>
            </a:pPr>
            <a:r>
              <a:rPr lang="en-US" altLang="en-US" sz="2100"/>
              <a:t> The Cavity Conditioner is applied for ten seconds to enamel and dentin surfaces, which are then rinsed and lightly dried. </a:t>
            </a:r>
          </a:p>
          <a:p>
            <a:pPr>
              <a:lnSpc>
                <a:spcPct val="90000"/>
              </a:lnSpc>
            </a:pPr>
            <a:r>
              <a:rPr lang="en-US" altLang="en-US" sz="2100"/>
              <a:t>The mixed Fuji Bond LC is applied in a thin layer and light activated for 20 seconds. The restoration is then placed, finished, and polished.</a:t>
            </a:r>
          </a:p>
          <a:p>
            <a:pPr>
              <a:lnSpc>
                <a:spcPct val="90000"/>
              </a:lnSpc>
              <a:buFont typeface="Wingdings" pitchFamily="2" charset="2"/>
              <a:buNone/>
            </a:pPr>
            <a:endParaRPr lang="en-US" altLang="en-US" sz="2100"/>
          </a:p>
        </p:txBody>
      </p:sp>
    </p:spTree>
    <p:extLst>
      <p:ext uri="{BB962C8B-B14F-4D97-AF65-F5344CB8AC3E}">
        <p14:creationId xmlns:p14="http://schemas.microsoft.com/office/powerpoint/2010/main" xmlns="" val="10349064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319208-4E6B-4DE3-92C0-C4B6CA316365}" type="datetime5">
              <a:rPr lang="en-US" altLang="en-US"/>
              <a:pPr/>
              <a:t>18-Apr-23</a:t>
            </a:fld>
            <a:endParaRPr lang="en-US" altLang="en-US"/>
          </a:p>
        </p:txBody>
      </p:sp>
      <p:sp>
        <p:nvSpPr>
          <p:cNvPr id="6" name="Slide Number Placeholder 5"/>
          <p:cNvSpPr>
            <a:spLocks noGrp="1"/>
          </p:cNvSpPr>
          <p:nvPr>
            <p:ph type="sldNum" sz="quarter" idx="12"/>
          </p:nvPr>
        </p:nvSpPr>
        <p:spPr/>
        <p:txBody>
          <a:bodyPr/>
          <a:lstStyle/>
          <a:p>
            <a:fld id="{9A703AA0-17D4-471F-AD15-D8A7538EB2EB}" type="slidenum">
              <a:rPr lang="en-US" altLang="en-US"/>
              <a:pPr/>
              <a:t>44</a:t>
            </a:fld>
            <a:endParaRPr lang="en-US" altLang="en-US"/>
          </a:p>
        </p:txBody>
      </p:sp>
      <p:sp>
        <p:nvSpPr>
          <p:cNvPr id="181254" name="Rectangle 6"/>
          <p:cNvSpPr>
            <a:spLocks noGrp="1" noChangeArrowheads="1"/>
          </p:cNvSpPr>
          <p:nvPr>
            <p:ph type="title"/>
          </p:nvPr>
        </p:nvSpPr>
        <p:spPr/>
        <p:txBody>
          <a:bodyPr/>
          <a:lstStyle/>
          <a:p>
            <a:r>
              <a:rPr lang="en-US" altLang="en-US"/>
              <a:t>COMPARISIONS</a:t>
            </a:r>
          </a:p>
        </p:txBody>
      </p:sp>
      <p:pic>
        <p:nvPicPr>
          <p:cNvPr id="181252" name="Picture 4" descr="P1010011"/>
          <p:cNvPicPr>
            <a:picLocks noGrp="1" noChangeAspect="1" noChangeArrowheads="1"/>
          </p:cNvPicPr>
          <p:nvPr>
            <p:ph idx="4294967295"/>
          </p:nvPr>
        </p:nvPicPr>
        <p:blipFill>
          <a:blip r:embed="rId2" cstate="print">
            <a:lum bright="-6000" contrast="6000"/>
            <a:extLst>
              <a:ext uri="{28A0092B-C50C-407E-A947-70E740481C1C}">
                <a14:useLocalDpi xmlns:a14="http://schemas.microsoft.com/office/drawing/2010/main" xmlns="" val="0"/>
              </a:ext>
            </a:extLst>
          </a:blip>
          <a:srcRect l="1021" t="7999" b="8000"/>
          <a:stretch>
            <a:fillRect/>
          </a:stretch>
        </p:blipFill>
        <p:spPr>
          <a:xfrm>
            <a:off x="2057400" y="1828800"/>
            <a:ext cx="6551613" cy="41703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2365446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C2BFCCF-7001-41CD-884D-406DBF207347}" type="datetime5">
              <a:rPr lang="en-US" altLang="en-US"/>
              <a:pPr/>
              <a:t>18-Apr-23</a:t>
            </a:fld>
            <a:endParaRPr lang="en-US" altLang="en-US"/>
          </a:p>
        </p:txBody>
      </p:sp>
      <p:sp>
        <p:nvSpPr>
          <p:cNvPr id="6" name="Slide Number Placeholder 5"/>
          <p:cNvSpPr>
            <a:spLocks noGrp="1"/>
          </p:cNvSpPr>
          <p:nvPr>
            <p:ph type="sldNum" sz="quarter" idx="12"/>
          </p:nvPr>
        </p:nvSpPr>
        <p:spPr/>
        <p:txBody>
          <a:bodyPr/>
          <a:lstStyle/>
          <a:p>
            <a:fld id="{5F963EFD-D082-4280-8AE3-0F054FE73416}" type="slidenum">
              <a:rPr lang="en-US" altLang="en-US"/>
              <a:pPr/>
              <a:t>45</a:t>
            </a:fld>
            <a:endParaRPr lang="en-US" altLang="en-US"/>
          </a:p>
        </p:txBody>
      </p:sp>
      <p:sp>
        <p:nvSpPr>
          <p:cNvPr id="120834" name="Rectangle 2"/>
          <p:cNvSpPr>
            <a:spLocks noGrp="1" noChangeArrowheads="1"/>
          </p:cNvSpPr>
          <p:nvPr>
            <p:ph type="title"/>
          </p:nvPr>
        </p:nvSpPr>
        <p:spPr/>
        <p:txBody>
          <a:bodyPr/>
          <a:lstStyle/>
          <a:p>
            <a:r>
              <a:rPr lang="en-US" altLang="en-US" b="1" dirty="0" smtClean="0"/>
              <a:t>Take home message</a:t>
            </a:r>
            <a:endParaRPr lang="en-US" altLang="en-US" b="1" dirty="0"/>
          </a:p>
        </p:txBody>
      </p:sp>
      <p:sp>
        <p:nvSpPr>
          <p:cNvPr id="120835" name="Rectangle 3"/>
          <p:cNvSpPr>
            <a:spLocks noGrp="1" noChangeArrowheads="1"/>
          </p:cNvSpPr>
          <p:nvPr>
            <p:ph type="body" idx="1"/>
          </p:nvPr>
        </p:nvSpPr>
        <p:spPr/>
        <p:txBody>
          <a:bodyPr/>
          <a:lstStyle/>
          <a:p>
            <a:pPr>
              <a:lnSpc>
                <a:spcPct val="80000"/>
              </a:lnSpc>
            </a:pPr>
            <a:r>
              <a:rPr lang="en-US" altLang="en-US" sz="2600"/>
              <a:t>The desirable properties of glass ionomer cements make them useful materials in the restoration of carious lesions in low stress areas such as smooth surface and small anterior proximal cavities in teeth. </a:t>
            </a:r>
          </a:p>
          <a:p>
            <a:pPr>
              <a:lnSpc>
                <a:spcPct val="80000"/>
              </a:lnSpc>
            </a:pPr>
            <a:r>
              <a:rPr lang="en-US" altLang="en-US" sz="2600"/>
              <a:t>Results from clinical studies, however, do not support the use of conventional or metal-reinforced glass ionomer restorations in molars. </a:t>
            </a:r>
          </a:p>
          <a:p>
            <a:pPr>
              <a:lnSpc>
                <a:spcPct val="80000"/>
              </a:lnSpc>
            </a:pPr>
            <a:r>
              <a:rPr lang="en-US" altLang="en-US" sz="2600"/>
              <a:t>More clinical studies are required to confirm the efficacy of resin-modified glass ionomer restorations in molars.</a:t>
            </a:r>
          </a:p>
        </p:txBody>
      </p:sp>
    </p:spTree>
    <p:extLst>
      <p:ext uri="{BB962C8B-B14F-4D97-AF65-F5344CB8AC3E}">
        <p14:creationId xmlns:p14="http://schemas.microsoft.com/office/powerpoint/2010/main" xmlns="" val="8820370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Composition of conventional GIC</a:t>
            </a:r>
          </a:p>
          <a:p>
            <a:r>
              <a:rPr lang="en-US" dirty="0" smtClean="0"/>
              <a:t>Classification of GIC</a:t>
            </a:r>
          </a:p>
          <a:p>
            <a:r>
              <a:rPr lang="en-US" dirty="0" smtClean="0"/>
              <a:t>What is </a:t>
            </a:r>
            <a:r>
              <a:rPr lang="en-US" dirty="0" err="1" smtClean="0"/>
              <a:t>compomer</a:t>
            </a:r>
            <a:r>
              <a:rPr lang="en-US" dirty="0" smtClean="0"/>
              <a:t>?</a:t>
            </a:r>
          </a:p>
          <a:p>
            <a:r>
              <a:rPr lang="en-US" dirty="0" smtClean="0"/>
              <a:t>Describe sandwich technique.</a:t>
            </a:r>
          </a:p>
          <a:p>
            <a:endParaRPr lang="en-US" dirty="0"/>
          </a:p>
        </p:txBody>
      </p:sp>
      <p:sp>
        <p:nvSpPr>
          <p:cNvPr id="4" name="Date Placeholder 3"/>
          <p:cNvSpPr>
            <a:spLocks noGrp="1"/>
          </p:cNvSpPr>
          <p:nvPr>
            <p:ph type="dt" sz="half" idx="10"/>
          </p:nvPr>
        </p:nvSpPr>
        <p:spPr/>
        <p:txBody>
          <a:bodyPr/>
          <a:lstStyle/>
          <a:p>
            <a:fld id="{4ECD4C4E-6E53-4B6E-BB09-B39257A3E040}" type="datetime5">
              <a:rPr lang="en-US" altLang="en-US" smtClean="0"/>
              <a:pPr/>
              <a:t>18-Apr-23</a:t>
            </a:fld>
            <a:endParaRPr lang="en-US" altLang="en-US"/>
          </a:p>
        </p:txBody>
      </p:sp>
      <p:sp>
        <p:nvSpPr>
          <p:cNvPr id="5" name="Slide Number Placeholder 4"/>
          <p:cNvSpPr>
            <a:spLocks noGrp="1"/>
          </p:cNvSpPr>
          <p:nvPr>
            <p:ph type="sldNum" sz="quarter" idx="12"/>
          </p:nvPr>
        </p:nvSpPr>
        <p:spPr/>
        <p:txBody>
          <a:bodyPr/>
          <a:lstStyle/>
          <a:p>
            <a:fld id="{43A1DB8D-4A94-4DD3-97CE-09696E69E5C7}" type="slidenum">
              <a:rPr lang="en-US" altLang="en-US" smtClean="0"/>
              <a:pPr/>
              <a:t>46</a:t>
            </a:fld>
            <a:endParaRPr lang="en-US" altLang="en-US"/>
          </a:p>
        </p:txBody>
      </p:sp>
    </p:spTree>
    <p:extLst>
      <p:ext uri="{BB962C8B-B14F-4D97-AF65-F5344CB8AC3E}">
        <p14:creationId xmlns:p14="http://schemas.microsoft.com/office/powerpoint/2010/main" xmlns="" val="20239712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6E608D-A55C-4A36-A450-A7C80C5F4A55}" type="datetime5">
              <a:rPr lang="en-US" altLang="en-US"/>
              <a:pPr/>
              <a:t>18-Apr-23</a:t>
            </a:fld>
            <a:endParaRPr lang="en-US" altLang="en-US"/>
          </a:p>
        </p:txBody>
      </p:sp>
      <p:sp>
        <p:nvSpPr>
          <p:cNvPr id="6" name="Slide Number Placeholder 5"/>
          <p:cNvSpPr>
            <a:spLocks noGrp="1"/>
          </p:cNvSpPr>
          <p:nvPr>
            <p:ph type="sldNum" sz="quarter" idx="12"/>
          </p:nvPr>
        </p:nvSpPr>
        <p:spPr/>
        <p:txBody>
          <a:bodyPr/>
          <a:lstStyle/>
          <a:p>
            <a:fld id="{C3CB9CF1-4A26-44CC-B995-2710DD3057F9}" type="slidenum">
              <a:rPr lang="en-US" altLang="en-US"/>
              <a:pPr/>
              <a:t>47</a:t>
            </a:fld>
            <a:endParaRPr lang="en-US" altLang="en-US"/>
          </a:p>
        </p:txBody>
      </p:sp>
      <p:sp>
        <p:nvSpPr>
          <p:cNvPr id="26626" name="Rectangle 2"/>
          <p:cNvSpPr>
            <a:spLocks noGrp="1" noChangeArrowheads="1"/>
          </p:cNvSpPr>
          <p:nvPr>
            <p:ph type="title"/>
          </p:nvPr>
        </p:nvSpPr>
        <p:spPr/>
        <p:txBody>
          <a:bodyPr/>
          <a:lstStyle/>
          <a:p>
            <a:r>
              <a:rPr lang="en-US" altLang="en-US" dirty="0" smtClean="0"/>
              <a:t>References</a:t>
            </a:r>
            <a:br>
              <a:rPr lang="en-US" altLang="en-US" dirty="0" smtClean="0"/>
            </a:br>
            <a:endParaRPr lang="en-US" altLang="en-US" dirty="0"/>
          </a:p>
        </p:txBody>
      </p:sp>
      <p:sp>
        <p:nvSpPr>
          <p:cNvPr id="26627" name="Rectangle 3"/>
          <p:cNvSpPr>
            <a:spLocks noGrp="1" noChangeArrowheads="1"/>
          </p:cNvSpPr>
          <p:nvPr>
            <p:ph type="body" idx="1"/>
          </p:nvPr>
        </p:nvSpPr>
        <p:spPr/>
        <p:txBody>
          <a:bodyPr/>
          <a:lstStyle/>
          <a:p>
            <a:pPr>
              <a:buFont typeface="Wingdings" pitchFamily="2" charset="2"/>
              <a:buNone/>
            </a:pPr>
            <a:r>
              <a:rPr lang="en-US" altLang="en-US" dirty="0"/>
              <a:t>1. Phillip’s science of dental materials </a:t>
            </a:r>
          </a:p>
          <a:p>
            <a:pPr>
              <a:buFont typeface="Wingdings" pitchFamily="2" charset="2"/>
              <a:buNone/>
            </a:pPr>
            <a:r>
              <a:rPr lang="en-US" altLang="en-US" dirty="0"/>
              <a:t>						-11</a:t>
            </a:r>
            <a:r>
              <a:rPr lang="en-US" altLang="en-US" baseline="30000" dirty="0"/>
              <a:t>th</a:t>
            </a:r>
            <a:r>
              <a:rPr lang="en-US" altLang="en-US" dirty="0"/>
              <a:t> edition</a:t>
            </a:r>
          </a:p>
          <a:p>
            <a:pPr>
              <a:buFont typeface="Wingdings" pitchFamily="2" charset="2"/>
              <a:buNone/>
            </a:pPr>
            <a:r>
              <a:rPr lang="en-US" altLang="en-US" dirty="0"/>
              <a:t>2. </a:t>
            </a:r>
            <a:r>
              <a:rPr lang="en-US" altLang="en-US" dirty="0" err="1"/>
              <a:t>Sturdevant’s</a:t>
            </a:r>
            <a:r>
              <a:rPr lang="en-US" altLang="en-US" dirty="0"/>
              <a:t> Operative Dentistry</a:t>
            </a:r>
          </a:p>
          <a:p>
            <a:pPr>
              <a:buFont typeface="Wingdings" pitchFamily="2" charset="2"/>
              <a:buNone/>
            </a:pPr>
            <a:r>
              <a:rPr lang="en-US" altLang="en-US" dirty="0"/>
              <a:t>						- 4</a:t>
            </a:r>
            <a:r>
              <a:rPr lang="en-US" altLang="en-US" baseline="30000" dirty="0"/>
              <a:t>th</a:t>
            </a:r>
            <a:r>
              <a:rPr lang="en-US" altLang="en-US" dirty="0"/>
              <a:t> edition</a:t>
            </a:r>
          </a:p>
          <a:p>
            <a:pPr>
              <a:buFont typeface="Wingdings" pitchFamily="2" charset="2"/>
              <a:buNone/>
            </a:pPr>
            <a:r>
              <a:rPr lang="en-US" altLang="en-US" dirty="0"/>
              <a:t>3. Wikipedia </a:t>
            </a:r>
          </a:p>
          <a:p>
            <a:pPr>
              <a:buFont typeface="Wingdings" pitchFamily="2" charset="2"/>
              <a:buNone/>
            </a:pPr>
            <a:r>
              <a:rPr lang="en-US" altLang="en-US" dirty="0"/>
              <a:t>4. </a:t>
            </a:r>
            <a:r>
              <a:rPr lang="en-US" altLang="en-US" dirty="0">
                <a:hlinkClick r:id="rId2"/>
              </a:rPr>
              <a:t>www.dentalmaterials.com</a:t>
            </a:r>
            <a:endParaRPr lang="en-US" altLang="en-US" dirty="0"/>
          </a:p>
          <a:p>
            <a:pPr>
              <a:buFont typeface="Wingdings" pitchFamily="2" charset="2"/>
              <a:buNone/>
            </a:pPr>
            <a:r>
              <a:rPr lang="en-US" altLang="en-US" dirty="0"/>
              <a:t>5. www.goolge.com</a:t>
            </a:r>
          </a:p>
          <a:p>
            <a:pPr>
              <a:buFont typeface="Wingdings" pitchFamily="2" charset="2"/>
              <a:buNone/>
            </a:pPr>
            <a:endParaRPr lang="en-US" altLang="en-US" dirty="0"/>
          </a:p>
        </p:txBody>
      </p:sp>
    </p:spTree>
    <p:extLst>
      <p:ext uri="{BB962C8B-B14F-4D97-AF65-F5344CB8AC3E}">
        <p14:creationId xmlns:p14="http://schemas.microsoft.com/office/powerpoint/2010/main" xmlns="" val="205902959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reading</a:t>
            </a:r>
            <a:endParaRPr lang="en-US" dirty="0"/>
          </a:p>
        </p:txBody>
      </p:sp>
      <p:sp>
        <p:nvSpPr>
          <p:cNvPr id="3" name="Content Placeholder 2"/>
          <p:cNvSpPr>
            <a:spLocks noGrp="1"/>
          </p:cNvSpPr>
          <p:nvPr>
            <p:ph idx="1"/>
          </p:nvPr>
        </p:nvSpPr>
        <p:spPr/>
        <p:txBody>
          <a:bodyPr/>
          <a:lstStyle/>
          <a:p>
            <a:pPr>
              <a:buNone/>
            </a:pPr>
            <a:r>
              <a:rPr lang="en-US" altLang="en-US" dirty="0" smtClean="0"/>
              <a:t>Phillip’s science of dental materials </a:t>
            </a:r>
          </a:p>
          <a:p>
            <a:pPr>
              <a:buNone/>
            </a:pPr>
            <a:r>
              <a:rPr lang="en-US" altLang="en-US" dirty="0" smtClean="0"/>
              <a:t>						-11</a:t>
            </a:r>
            <a:r>
              <a:rPr lang="en-US" altLang="en-US" baseline="30000" dirty="0" smtClean="0"/>
              <a:t>th</a:t>
            </a:r>
            <a:r>
              <a:rPr lang="en-US" altLang="en-US" dirty="0" smtClean="0"/>
              <a:t> edition</a:t>
            </a:r>
          </a:p>
          <a:p>
            <a:pPr>
              <a:buNone/>
            </a:pPr>
            <a:r>
              <a:rPr lang="en-US" altLang="en-US" dirty="0" smtClean="0"/>
              <a:t>2. </a:t>
            </a:r>
            <a:r>
              <a:rPr lang="en-US" altLang="en-US" dirty="0" err="1" smtClean="0"/>
              <a:t>Sturdevant’s</a:t>
            </a:r>
            <a:r>
              <a:rPr lang="en-US" altLang="en-US" dirty="0" smtClean="0"/>
              <a:t> Operative Dentistry</a:t>
            </a:r>
          </a:p>
          <a:p>
            <a:pPr>
              <a:buNone/>
            </a:pPr>
            <a:r>
              <a:rPr lang="en-US" altLang="en-US" dirty="0" smtClean="0"/>
              <a:t>						- 4</a:t>
            </a:r>
            <a:r>
              <a:rPr lang="en-US" altLang="en-US" baseline="30000" dirty="0" smtClean="0"/>
              <a:t>th</a:t>
            </a:r>
            <a:r>
              <a:rPr lang="en-US" altLang="en-US" dirty="0" smtClean="0"/>
              <a:t> edition</a:t>
            </a:r>
          </a:p>
          <a:p>
            <a:pPr marL="0" indent="0">
              <a:buNone/>
            </a:pPr>
            <a:endParaRPr lang="en-US" dirty="0"/>
          </a:p>
        </p:txBody>
      </p:sp>
      <p:sp>
        <p:nvSpPr>
          <p:cNvPr id="4" name="Date Placeholder 3"/>
          <p:cNvSpPr>
            <a:spLocks noGrp="1"/>
          </p:cNvSpPr>
          <p:nvPr>
            <p:ph type="dt" sz="half" idx="10"/>
          </p:nvPr>
        </p:nvSpPr>
        <p:spPr/>
        <p:txBody>
          <a:bodyPr/>
          <a:lstStyle/>
          <a:p>
            <a:fld id="{4ECD4C4E-6E53-4B6E-BB09-B39257A3E040}" type="datetime5">
              <a:rPr lang="en-US" altLang="en-US" smtClean="0"/>
              <a:pPr/>
              <a:t>18-Apr-23</a:t>
            </a:fld>
            <a:endParaRPr lang="en-US" altLang="en-US"/>
          </a:p>
        </p:txBody>
      </p:sp>
      <p:sp>
        <p:nvSpPr>
          <p:cNvPr id="5" name="Slide Number Placeholder 4"/>
          <p:cNvSpPr>
            <a:spLocks noGrp="1"/>
          </p:cNvSpPr>
          <p:nvPr>
            <p:ph type="sldNum" sz="quarter" idx="12"/>
          </p:nvPr>
        </p:nvSpPr>
        <p:spPr/>
        <p:txBody>
          <a:bodyPr/>
          <a:lstStyle/>
          <a:p>
            <a:fld id="{43A1DB8D-4A94-4DD3-97CE-09696E69E5C7}" type="slidenum">
              <a:rPr lang="en-US" altLang="en-US" smtClean="0"/>
              <a:pPr/>
              <a:t>48</a:t>
            </a:fld>
            <a:endParaRPr lang="en-US" altLang="en-US"/>
          </a:p>
        </p:txBody>
      </p:sp>
    </p:spTree>
    <p:extLst>
      <p:ext uri="{BB962C8B-B14F-4D97-AF65-F5344CB8AC3E}">
        <p14:creationId xmlns:p14="http://schemas.microsoft.com/office/powerpoint/2010/main" xmlns="" val="4298522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C1F8B28-F808-41F8-AAB7-B298E2FD86E6}" type="datetime5">
              <a:rPr lang="en-US" altLang="en-US"/>
              <a:pPr/>
              <a:t>18-Apr-23</a:t>
            </a:fld>
            <a:endParaRPr lang="en-US" altLang="en-US"/>
          </a:p>
        </p:txBody>
      </p:sp>
      <p:sp>
        <p:nvSpPr>
          <p:cNvPr id="5" name="Slide Number Placeholder 4"/>
          <p:cNvSpPr>
            <a:spLocks noGrp="1"/>
          </p:cNvSpPr>
          <p:nvPr>
            <p:ph type="sldNum" sz="quarter" idx="12"/>
          </p:nvPr>
        </p:nvSpPr>
        <p:spPr/>
        <p:txBody>
          <a:bodyPr/>
          <a:lstStyle/>
          <a:p>
            <a:fld id="{95E26664-3BD0-4A08-AA18-7EC6726E59AB}" type="slidenum">
              <a:rPr lang="en-US" altLang="en-US"/>
              <a:pPr/>
              <a:t>49</a:t>
            </a:fld>
            <a:endParaRPr lang="en-US" altLang="en-US"/>
          </a:p>
        </p:txBody>
      </p:sp>
      <p:sp>
        <p:nvSpPr>
          <p:cNvPr id="25603" name="WordArt 3"/>
          <p:cNvSpPr>
            <a:spLocks noChangeArrowheads="1" noChangeShapeType="1" noTextEdit="1"/>
          </p:cNvSpPr>
          <p:nvPr/>
        </p:nvSpPr>
        <p:spPr bwMode="auto">
          <a:xfrm>
            <a:off x="914400" y="2743200"/>
            <a:ext cx="7391400" cy="1006475"/>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B2B2B2">
                    <a:alpha val="50000"/>
                  </a:srgbClr>
                </a:solidFill>
                <a:effectLst>
                  <a:outerShdw dist="45791" dir="2021404" algn="ctr" rotWithShape="0">
                    <a:srgbClr val="9999FF"/>
                  </a:outerShdw>
                </a:effectLst>
                <a:latin typeface="Arial Black"/>
              </a:rPr>
              <a:t>THANK YOU </a:t>
            </a:r>
          </a:p>
        </p:txBody>
      </p:sp>
    </p:spTree>
    <p:extLst>
      <p:ext uri="{BB962C8B-B14F-4D97-AF65-F5344CB8AC3E}">
        <p14:creationId xmlns:p14="http://schemas.microsoft.com/office/powerpoint/2010/main" xmlns="" val="80448760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fld id="{C3E05772-9E95-45CE-BB7E-7951E1D8284C}" type="datetime5">
              <a:rPr lang="en-US" altLang="en-US"/>
              <a:pPr/>
              <a:t>18-Apr-23</a:t>
            </a:fld>
            <a:endParaRPr lang="en-US" altLang="en-US"/>
          </a:p>
        </p:txBody>
      </p:sp>
      <p:sp>
        <p:nvSpPr>
          <p:cNvPr id="5" name="Slide Number Placeholder 5"/>
          <p:cNvSpPr>
            <a:spLocks noGrp="1"/>
          </p:cNvSpPr>
          <p:nvPr>
            <p:ph type="sldNum" sz="quarter" idx="12"/>
          </p:nvPr>
        </p:nvSpPr>
        <p:spPr/>
        <p:txBody>
          <a:bodyPr/>
          <a:lstStyle/>
          <a:p>
            <a:fld id="{BBDE1EF6-B53E-46AA-AAB5-654978EBB967}" type="slidenum">
              <a:rPr lang="en-US" altLang="en-US"/>
              <a:pPr/>
              <a:t>5</a:t>
            </a:fld>
            <a:endParaRPr lang="en-US" altLang="en-US"/>
          </a:p>
        </p:txBody>
      </p:sp>
      <p:sp>
        <p:nvSpPr>
          <p:cNvPr id="104451" name="Rectangle 3"/>
          <p:cNvSpPr>
            <a:spLocks noGrp="1" noChangeArrowheads="1"/>
          </p:cNvSpPr>
          <p:nvPr>
            <p:ph type="body" idx="1"/>
          </p:nvPr>
        </p:nvSpPr>
        <p:spPr/>
        <p:txBody>
          <a:bodyPr/>
          <a:lstStyle/>
          <a:p>
            <a:r>
              <a:rPr lang="en-US" altLang="en-US"/>
              <a:t>Conventional GIC’s lack toughness and cannot with stand high stress concentration. GIC’s can be reinforced by </a:t>
            </a:r>
            <a:r>
              <a:rPr lang="en-US" altLang="en-US">
                <a:solidFill>
                  <a:srgbClr val="FF00FF"/>
                </a:solidFill>
              </a:rPr>
              <a:t>physically incorporating silver alloy powder with glass powder, </a:t>
            </a:r>
            <a:r>
              <a:rPr lang="en-US" altLang="en-US"/>
              <a:t>-referred as</a:t>
            </a:r>
            <a:r>
              <a:rPr lang="en-US" altLang="en-US">
                <a:solidFill>
                  <a:srgbClr val="FF00FF"/>
                </a:solidFill>
              </a:rPr>
              <a:t> </a:t>
            </a:r>
            <a:r>
              <a:rPr lang="en-US" altLang="en-US" u="sng">
                <a:solidFill>
                  <a:srgbClr val="FF00FF"/>
                </a:solidFill>
              </a:rPr>
              <a:t>Silver alloy admix</a:t>
            </a:r>
            <a:r>
              <a:rPr lang="en-US" altLang="en-US"/>
              <a:t> or by </a:t>
            </a:r>
            <a:r>
              <a:rPr lang="en-US" altLang="en-US">
                <a:solidFill>
                  <a:srgbClr val="CCFF33"/>
                </a:solidFill>
              </a:rPr>
              <a:t>fusing glass powder to silver particles through sintering</a:t>
            </a:r>
            <a:r>
              <a:rPr lang="en-US" altLang="en-US"/>
              <a:t> –referred to as a </a:t>
            </a:r>
            <a:r>
              <a:rPr lang="en-US" altLang="en-US" u="sng">
                <a:solidFill>
                  <a:srgbClr val="CCFF33"/>
                </a:solidFill>
              </a:rPr>
              <a:t>Cermet.</a:t>
            </a:r>
          </a:p>
        </p:txBody>
      </p:sp>
    </p:spTree>
    <p:extLst>
      <p:ext uri="{BB962C8B-B14F-4D97-AF65-F5344CB8AC3E}">
        <p14:creationId xmlns:p14="http://schemas.microsoft.com/office/powerpoint/2010/main" xmlns="" val="2112603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fld id="{463B8D41-D929-490D-B9FB-1A2A9437C9A4}" type="datetime5">
              <a:rPr lang="en-US" altLang="en-US"/>
              <a:pPr/>
              <a:t>18-Apr-23</a:t>
            </a:fld>
            <a:endParaRPr lang="en-US" altLang="en-US"/>
          </a:p>
        </p:txBody>
      </p:sp>
      <p:sp>
        <p:nvSpPr>
          <p:cNvPr id="5" name="Slide Number Placeholder 5"/>
          <p:cNvSpPr>
            <a:spLocks noGrp="1"/>
          </p:cNvSpPr>
          <p:nvPr>
            <p:ph type="sldNum" sz="quarter" idx="12"/>
          </p:nvPr>
        </p:nvSpPr>
        <p:spPr/>
        <p:txBody>
          <a:bodyPr/>
          <a:lstStyle/>
          <a:p>
            <a:fld id="{9947E38D-3E22-4D50-81DD-B0FA37EA2452}" type="slidenum">
              <a:rPr lang="en-US" altLang="en-US"/>
              <a:pPr/>
              <a:t>6</a:t>
            </a:fld>
            <a:endParaRPr lang="en-US" altLang="en-US"/>
          </a:p>
        </p:txBody>
      </p:sp>
      <p:sp>
        <p:nvSpPr>
          <p:cNvPr id="203779" name="Rectangle 3"/>
          <p:cNvSpPr>
            <a:spLocks noGrp="1" noChangeArrowheads="1"/>
          </p:cNvSpPr>
          <p:nvPr>
            <p:ph type="body" idx="1"/>
          </p:nvPr>
        </p:nvSpPr>
        <p:spPr/>
        <p:txBody>
          <a:bodyPr/>
          <a:lstStyle/>
          <a:p>
            <a:r>
              <a:rPr lang="en-US" altLang="en-US" sz="2600"/>
              <a:t>Silver alloy admix is also called as “miracle mixture” as it was introduced</a:t>
            </a:r>
          </a:p>
          <a:p>
            <a:pPr>
              <a:buFont typeface="Wingdings" pitchFamily="2" charset="2"/>
              <a:buNone/>
            </a:pPr>
            <a:r>
              <a:rPr lang="en-US" altLang="en-US" sz="2600"/>
              <a:t>    in early 1980’s – during Hg controversy.</a:t>
            </a:r>
          </a:p>
          <a:p>
            <a:r>
              <a:rPr lang="en-US" altLang="en-US" sz="2600"/>
              <a:t>Matrix was not strongly adherent to Ag- Sn alloy particles.</a:t>
            </a:r>
          </a:p>
          <a:p>
            <a:r>
              <a:rPr lang="en-US" altLang="en-US" sz="2600"/>
              <a:t>Ag- Sn was replaced by Ag- Pd – generates a passivating oxide film of PdO that is chemically reactive by chelation with polyacrylic acid</a:t>
            </a:r>
          </a:p>
        </p:txBody>
      </p:sp>
    </p:spTree>
    <p:extLst>
      <p:ext uri="{BB962C8B-B14F-4D97-AF65-F5344CB8AC3E}">
        <p14:creationId xmlns:p14="http://schemas.microsoft.com/office/powerpoint/2010/main" xmlns="" val="98111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9A446BD-9EF4-4BC6-86C5-5048232F85AD}" type="datetime5">
              <a:rPr lang="en-US" altLang="en-US"/>
              <a:pPr/>
              <a:t>18-Apr-23</a:t>
            </a:fld>
            <a:endParaRPr lang="en-US" altLang="en-US"/>
          </a:p>
        </p:txBody>
      </p:sp>
      <p:sp>
        <p:nvSpPr>
          <p:cNvPr id="6" name="Slide Number Placeholder 5"/>
          <p:cNvSpPr>
            <a:spLocks noGrp="1"/>
          </p:cNvSpPr>
          <p:nvPr>
            <p:ph type="sldNum" sz="quarter" idx="12"/>
          </p:nvPr>
        </p:nvSpPr>
        <p:spPr/>
        <p:txBody>
          <a:bodyPr/>
          <a:lstStyle/>
          <a:p>
            <a:fld id="{4A829D5D-BAFA-47CF-9F26-87B533306AD5}" type="slidenum">
              <a:rPr lang="en-US" altLang="en-US"/>
              <a:pPr/>
              <a:t>7</a:t>
            </a:fld>
            <a:endParaRPr lang="en-US" altLang="en-US"/>
          </a:p>
        </p:txBody>
      </p:sp>
      <p:sp>
        <p:nvSpPr>
          <p:cNvPr id="105474" name="Rectangle 2"/>
          <p:cNvSpPr>
            <a:spLocks noGrp="1" noChangeArrowheads="1"/>
          </p:cNvSpPr>
          <p:nvPr>
            <p:ph type="title"/>
          </p:nvPr>
        </p:nvSpPr>
        <p:spPr/>
        <p:txBody>
          <a:bodyPr/>
          <a:lstStyle/>
          <a:p>
            <a:r>
              <a:rPr lang="en-US" altLang="en-US"/>
              <a:t>General properties</a:t>
            </a:r>
          </a:p>
        </p:txBody>
      </p:sp>
      <p:sp>
        <p:nvSpPr>
          <p:cNvPr id="105475" name="Rectangle 3"/>
          <p:cNvSpPr>
            <a:spLocks noGrp="1" noChangeArrowheads="1"/>
          </p:cNvSpPr>
          <p:nvPr>
            <p:ph type="body" idx="1"/>
          </p:nvPr>
        </p:nvSpPr>
        <p:spPr/>
        <p:txBody>
          <a:bodyPr/>
          <a:lstStyle/>
          <a:p>
            <a:endParaRPr lang="en-US" altLang="en-US"/>
          </a:p>
          <a:p>
            <a:pPr>
              <a:buFont typeface="Wingdings" pitchFamily="2" charset="2"/>
              <a:buNone/>
            </a:pPr>
            <a:r>
              <a:rPr lang="en-US" altLang="en-US"/>
              <a:t>			  Comp.st        tensile.st   KHN</a:t>
            </a:r>
          </a:p>
          <a:p>
            <a:r>
              <a:rPr lang="en-US" altLang="en-US"/>
              <a:t>GIC  	  150 MPa         6.6 MPa    48</a:t>
            </a:r>
          </a:p>
          <a:p>
            <a:r>
              <a:rPr lang="en-US" altLang="en-US"/>
              <a:t>Cermet 150 MPa          6.7 MPa    39</a:t>
            </a:r>
          </a:p>
        </p:txBody>
      </p:sp>
    </p:spTree>
    <p:extLst>
      <p:ext uri="{BB962C8B-B14F-4D97-AF65-F5344CB8AC3E}">
        <p14:creationId xmlns:p14="http://schemas.microsoft.com/office/powerpoint/2010/main" xmlns="" val="768589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fld id="{561B3F72-2CBD-4F4F-BE25-EB5ADDD586D1}" type="datetime5">
              <a:rPr lang="en-US" altLang="en-US"/>
              <a:pPr/>
              <a:t>18-Apr-23</a:t>
            </a:fld>
            <a:endParaRPr lang="en-US" altLang="en-US"/>
          </a:p>
        </p:txBody>
      </p:sp>
      <p:sp>
        <p:nvSpPr>
          <p:cNvPr id="5" name="Slide Number Placeholder 5"/>
          <p:cNvSpPr>
            <a:spLocks noGrp="1"/>
          </p:cNvSpPr>
          <p:nvPr>
            <p:ph type="sldNum" sz="quarter" idx="12"/>
          </p:nvPr>
        </p:nvSpPr>
        <p:spPr/>
        <p:txBody>
          <a:bodyPr/>
          <a:lstStyle/>
          <a:p>
            <a:fld id="{414B99DB-EB6A-4AFD-900F-6B7EF489228F}" type="slidenum">
              <a:rPr lang="en-US" altLang="en-US"/>
              <a:pPr/>
              <a:t>8</a:t>
            </a:fld>
            <a:endParaRPr lang="en-US" altLang="en-US"/>
          </a:p>
        </p:txBody>
      </p:sp>
      <p:sp>
        <p:nvSpPr>
          <p:cNvPr id="106499" name="Rectangle 3"/>
          <p:cNvSpPr>
            <a:spLocks noGrp="1" noChangeArrowheads="1"/>
          </p:cNvSpPr>
          <p:nvPr>
            <p:ph type="body" idx="1"/>
          </p:nvPr>
        </p:nvSpPr>
        <p:spPr/>
        <p:txBody>
          <a:bodyPr/>
          <a:lstStyle/>
          <a:p>
            <a:r>
              <a:rPr lang="en-US" altLang="zh-CN">
                <a:ea typeface="SimSun" pitchFamily="2" charset="-122"/>
              </a:rPr>
              <a:t>No influence on mechanical properties. Under in vitro acidic conditions, both conventional and metal reinforced glass ionomers exhibit similar degrees of wear at contact free areas.</a:t>
            </a:r>
          </a:p>
          <a:p>
            <a:r>
              <a:rPr lang="en-US" altLang="zh-CN">
                <a:ea typeface="SimSun" pitchFamily="2" charset="-122"/>
              </a:rPr>
              <a:t> Both Cermet and Silver alloy admix release fluoride but less for Cermet as portion of the glass is metal coated. </a:t>
            </a:r>
            <a:endParaRPr lang="en-US" altLang="en-US"/>
          </a:p>
        </p:txBody>
      </p:sp>
    </p:spTree>
    <p:extLst>
      <p:ext uri="{BB962C8B-B14F-4D97-AF65-F5344CB8AC3E}">
        <p14:creationId xmlns:p14="http://schemas.microsoft.com/office/powerpoint/2010/main" xmlns="" val="1343204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fld id="{4CC6724D-26B4-48E2-9906-D5051216AD28}" type="datetime5">
              <a:rPr lang="en-US" altLang="en-US"/>
              <a:pPr/>
              <a:t>18-Apr-23</a:t>
            </a:fld>
            <a:endParaRPr lang="en-US" altLang="en-US"/>
          </a:p>
        </p:txBody>
      </p:sp>
      <p:sp>
        <p:nvSpPr>
          <p:cNvPr id="5" name="Slide Number Placeholder 5"/>
          <p:cNvSpPr>
            <a:spLocks noGrp="1"/>
          </p:cNvSpPr>
          <p:nvPr>
            <p:ph type="sldNum" sz="quarter" idx="12"/>
          </p:nvPr>
        </p:nvSpPr>
        <p:spPr/>
        <p:txBody>
          <a:bodyPr/>
          <a:lstStyle/>
          <a:p>
            <a:fld id="{8D5C1B7D-4DA4-4F25-AFE8-F8EA1F1FBD27}" type="slidenum">
              <a:rPr lang="en-US" altLang="en-US"/>
              <a:pPr/>
              <a:t>9</a:t>
            </a:fld>
            <a:endParaRPr lang="en-US" altLang="en-US"/>
          </a:p>
        </p:txBody>
      </p:sp>
      <p:sp>
        <p:nvSpPr>
          <p:cNvPr id="107523" name="Rectangle 3"/>
          <p:cNvSpPr>
            <a:spLocks noGrp="1" noChangeArrowheads="1"/>
          </p:cNvSpPr>
          <p:nvPr>
            <p:ph type="body" idx="1"/>
          </p:nvPr>
        </p:nvSpPr>
        <p:spPr/>
        <p:txBody>
          <a:bodyPr/>
          <a:lstStyle/>
          <a:p>
            <a:pPr>
              <a:buFont typeface="Wingdings" pitchFamily="2" charset="2"/>
              <a:buNone/>
            </a:pPr>
            <a:r>
              <a:rPr lang="en-US" altLang="en-US" sz="2600"/>
              <a:t>					Fluoride released (μg)</a:t>
            </a:r>
          </a:p>
          <a:p>
            <a:pPr>
              <a:buFont typeface="Wingdings" pitchFamily="2" charset="2"/>
              <a:buNone/>
            </a:pPr>
            <a:r>
              <a:rPr lang="en-US" altLang="en-US" sz="2600"/>
              <a:t>					14 days		30 days</a:t>
            </a:r>
          </a:p>
          <a:p>
            <a:r>
              <a:rPr lang="en-US" altLang="en-US" sz="2600"/>
              <a:t>Type –II GIC           440		           650</a:t>
            </a:r>
          </a:p>
          <a:p>
            <a:r>
              <a:rPr lang="en-US" altLang="en-US" sz="2600"/>
              <a:t>Cermet			  200		           300</a:t>
            </a:r>
          </a:p>
          <a:p>
            <a:r>
              <a:rPr lang="en-US" altLang="en-US" sz="2600"/>
              <a:t>Alloy admix glass </a:t>
            </a:r>
          </a:p>
          <a:p>
            <a:pPr>
              <a:buFont typeface="Wingdings" pitchFamily="2" charset="2"/>
              <a:buNone/>
            </a:pPr>
            <a:r>
              <a:rPr lang="en-US" altLang="en-US" sz="2600"/>
              <a:t>			ionomers    3350		  4040</a:t>
            </a:r>
          </a:p>
        </p:txBody>
      </p:sp>
    </p:spTree>
    <p:extLst>
      <p:ext uri="{BB962C8B-B14F-4D97-AF65-F5344CB8AC3E}">
        <p14:creationId xmlns:p14="http://schemas.microsoft.com/office/powerpoint/2010/main" xmlns="" val="18701247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TotalTime>
  <Words>1319</Words>
  <Application>Microsoft Office PowerPoint</Application>
  <PresentationFormat>On-screen Show (4:3)</PresentationFormat>
  <Paragraphs>251</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Adjacency</vt:lpstr>
      <vt:lpstr>Rungta college of dental sciences and research</vt:lpstr>
      <vt:lpstr>   Specific learning objectives  at the end of this presentation the learner is expected to know ;  </vt:lpstr>
      <vt:lpstr>Contents</vt:lpstr>
      <vt:lpstr>METAL – REINFORCED   GIC</vt:lpstr>
      <vt:lpstr>Slide 5</vt:lpstr>
      <vt:lpstr>Slide 6</vt:lpstr>
      <vt:lpstr>General properties</vt:lpstr>
      <vt:lpstr>Slide 8</vt:lpstr>
      <vt:lpstr>Slide 9</vt:lpstr>
      <vt:lpstr>Clinical considerations </vt:lpstr>
      <vt:lpstr>RESIN MODIFIED GIC  (Vitremer, 3M- ESPE) </vt:lpstr>
      <vt:lpstr>Slide 12</vt:lpstr>
      <vt:lpstr>Slide 13</vt:lpstr>
      <vt:lpstr>Composition</vt:lpstr>
      <vt:lpstr>Slide 15</vt:lpstr>
      <vt:lpstr>RMGIC structure</vt:lpstr>
      <vt:lpstr>RMGIC</vt:lpstr>
      <vt:lpstr>RMGIC setting</vt:lpstr>
      <vt:lpstr>Characteristics</vt:lpstr>
      <vt:lpstr>Slide 20</vt:lpstr>
      <vt:lpstr>Disadvantages</vt:lpstr>
      <vt:lpstr>Fissure sealant application </vt:lpstr>
      <vt:lpstr>Liner / Base application </vt:lpstr>
      <vt:lpstr>Advantages</vt:lpstr>
      <vt:lpstr>Sandwich technique</vt:lpstr>
      <vt:lpstr>Slide 26</vt:lpstr>
      <vt:lpstr>Slide 27</vt:lpstr>
      <vt:lpstr>Slide 28</vt:lpstr>
      <vt:lpstr>COMPOMER (DYRACT - DENTSPLY)</vt:lpstr>
      <vt:lpstr>COMPOMER (DYRACT - DENTSPLY)</vt:lpstr>
      <vt:lpstr>COMPOMER </vt:lpstr>
      <vt:lpstr>Composition </vt:lpstr>
      <vt:lpstr>Slide 33</vt:lpstr>
      <vt:lpstr>Recent 2 component materials </vt:lpstr>
      <vt:lpstr>Manipulation</vt:lpstr>
      <vt:lpstr>Characteristic features </vt:lpstr>
      <vt:lpstr>Slide 37</vt:lpstr>
      <vt:lpstr>Tri-cure Glass Ionomer Cements</vt:lpstr>
      <vt:lpstr>Tri-cure Glass Ionomer Cements</vt:lpstr>
      <vt:lpstr>Slide 40</vt:lpstr>
      <vt:lpstr>LIGHT CURED GIC</vt:lpstr>
      <vt:lpstr>Fuji Bond LC</vt:lpstr>
      <vt:lpstr>Slide 43</vt:lpstr>
      <vt:lpstr>COMPARISIONS</vt:lpstr>
      <vt:lpstr>Take home message</vt:lpstr>
      <vt:lpstr>Questions</vt:lpstr>
      <vt:lpstr>References </vt:lpstr>
      <vt:lpstr>Suggested reading</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Rungta college of dental sciences and research</dc:title>
  <dc:creator>wadighare</dc:creator>
  <cp:lastModifiedBy>test</cp:lastModifiedBy>
  <cp:revision>3</cp:revision>
  <dcterms:created xsi:type="dcterms:W3CDTF">2022-08-07T12:46:07Z</dcterms:created>
  <dcterms:modified xsi:type="dcterms:W3CDTF">2023-04-18T06:05:18Z</dcterms:modified>
</cp:coreProperties>
</file>